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33"/>
  </p:notesMasterIdLst>
  <p:sldIdLst>
    <p:sldId id="394" r:id="rId2"/>
    <p:sldId id="403" r:id="rId3"/>
    <p:sldId id="395" r:id="rId4"/>
    <p:sldId id="397" r:id="rId5"/>
    <p:sldId id="398" r:id="rId6"/>
    <p:sldId id="419" r:id="rId7"/>
    <p:sldId id="418" r:id="rId8"/>
    <p:sldId id="400" r:id="rId9"/>
    <p:sldId id="401" r:id="rId10"/>
    <p:sldId id="416" r:id="rId11"/>
    <p:sldId id="420" r:id="rId12"/>
    <p:sldId id="415" r:id="rId13"/>
    <p:sldId id="404" r:id="rId14"/>
    <p:sldId id="405" r:id="rId15"/>
    <p:sldId id="422" r:id="rId16"/>
    <p:sldId id="438" r:id="rId17"/>
    <p:sldId id="426" r:id="rId18"/>
    <p:sldId id="434" r:id="rId19"/>
    <p:sldId id="427" r:id="rId20"/>
    <p:sldId id="383" r:id="rId21"/>
    <p:sldId id="407" r:id="rId22"/>
    <p:sldId id="406" r:id="rId23"/>
    <p:sldId id="387" r:id="rId24"/>
    <p:sldId id="392" r:id="rId25"/>
    <p:sldId id="417" r:id="rId26"/>
    <p:sldId id="413" r:id="rId27"/>
    <p:sldId id="294" r:id="rId28"/>
    <p:sldId id="337" r:id="rId29"/>
    <p:sldId id="440" r:id="rId30"/>
    <p:sldId id="297" r:id="rId31"/>
    <p:sldId id="439" r:id="rId32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hlink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hlink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hlink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hlink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hlink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hlink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hlink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hlink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hlink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FF66FF"/>
    <a:srgbClr val="99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1" autoAdjust="0"/>
    <p:restoredTop sz="94592" autoAdjust="0"/>
  </p:normalViewPr>
  <p:slideViewPr>
    <p:cSldViewPr>
      <p:cViewPr varScale="1">
        <p:scale>
          <a:sx n="69" d="100"/>
          <a:sy n="69" d="100"/>
        </p:scale>
        <p:origin x="-110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35" d="100"/>
          <a:sy n="35" d="100"/>
        </p:scale>
        <p:origin x="-1524" y="-84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8475" cy="46513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97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6425"/>
            <a:ext cx="5140325" cy="418306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3038475" cy="465137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31263"/>
            <a:ext cx="3038475" cy="465137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B8F996E1-1CD3-4607-85AD-4D001A6BE50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008275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117475"/>
            <a:ext cx="9142413" cy="6738938"/>
            <a:chOff x="0" y="74"/>
            <a:chExt cx="5759" cy="4245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invGray">
            <a:xfrm>
              <a:off x="432" y="4113"/>
              <a:ext cx="2208" cy="206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invGray">
            <a:xfrm>
              <a:off x="432" y="1536"/>
              <a:ext cx="5327" cy="480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7" name="Oval 5"/>
            <p:cNvSpPr>
              <a:spLocks noChangeArrowheads="1"/>
            </p:cNvSpPr>
            <p:nvPr/>
          </p:nvSpPr>
          <p:spPr bwMode="invGray">
            <a:xfrm>
              <a:off x="555" y="74"/>
              <a:ext cx="42" cy="42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8" name="Oval 6"/>
            <p:cNvSpPr>
              <a:spLocks noChangeArrowheads="1"/>
            </p:cNvSpPr>
            <p:nvPr/>
          </p:nvSpPr>
          <p:spPr bwMode="invGray">
            <a:xfrm>
              <a:off x="555" y="219"/>
              <a:ext cx="42" cy="41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invGray">
            <a:xfrm>
              <a:off x="555" y="362"/>
              <a:ext cx="42" cy="41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invGray">
            <a:xfrm>
              <a:off x="555" y="651"/>
              <a:ext cx="42" cy="41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1" name="Oval 9"/>
            <p:cNvSpPr>
              <a:spLocks noChangeArrowheads="1"/>
            </p:cNvSpPr>
            <p:nvPr/>
          </p:nvSpPr>
          <p:spPr bwMode="invGray">
            <a:xfrm>
              <a:off x="555" y="794"/>
              <a:ext cx="42" cy="42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2" name="Oval 10"/>
            <p:cNvSpPr>
              <a:spLocks noChangeArrowheads="1"/>
            </p:cNvSpPr>
            <p:nvPr/>
          </p:nvSpPr>
          <p:spPr bwMode="invGray">
            <a:xfrm>
              <a:off x="555" y="939"/>
              <a:ext cx="42" cy="41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3" name="Oval 11"/>
            <p:cNvSpPr>
              <a:spLocks noChangeArrowheads="1"/>
            </p:cNvSpPr>
            <p:nvPr/>
          </p:nvSpPr>
          <p:spPr bwMode="invGray">
            <a:xfrm>
              <a:off x="555" y="1082"/>
              <a:ext cx="42" cy="41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4" name="Oval 12"/>
            <p:cNvSpPr>
              <a:spLocks noChangeArrowheads="1"/>
            </p:cNvSpPr>
            <p:nvPr/>
          </p:nvSpPr>
          <p:spPr bwMode="invGray">
            <a:xfrm>
              <a:off x="555" y="1227"/>
              <a:ext cx="42" cy="4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5" name="Oval 13"/>
            <p:cNvSpPr>
              <a:spLocks noChangeArrowheads="1"/>
            </p:cNvSpPr>
            <p:nvPr/>
          </p:nvSpPr>
          <p:spPr bwMode="invGray">
            <a:xfrm>
              <a:off x="555" y="1371"/>
              <a:ext cx="42" cy="41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grpSp>
          <p:nvGrpSpPr>
            <p:cNvPr id="16" name="Group 14"/>
            <p:cNvGrpSpPr>
              <a:grpSpLocks/>
            </p:cNvGrpSpPr>
            <p:nvPr/>
          </p:nvGrpSpPr>
          <p:grpSpPr bwMode="auto">
            <a:xfrm>
              <a:off x="2859" y="4202"/>
              <a:ext cx="2729" cy="41"/>
              <a:chOff x="2859" y="4202"/>
              <a:chExt cx="2729" cy="41"/>
            </a:xfrm>
          </p:grpSpPr>
          <p:sp>
            <p:nvSpPr>
              <p:cNvPr id="22" name="Oval 15"/>
              <p:cNvSpPr>
                <a:spLocks noChangeArrowheads="1"/>
              </p:cNvSpPr>
              <p:nvPr/>
            </p:nvSpPr>
            <p:spPr bwMode="invGray">
              <a:xfrm>
                <a:off x="2859" y="4202"/>
                <a:ext cx="42" cy="41"/>
              </a:xfrm>
              <a:prstGeom prst="ellipse">
                <a:avLst/>
              </a:pr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23" name="Oval 16"/>
              <p:cNvSpPr>
                <a:spLocks noChangeArrowheads="1"/>
              </p:cNvSpPr>
              <p:nvPr/>
            </p:nvSpPr>
            <p:spPr bwMode="invGray">
              <a:xfrm>
                <a:off x="3243" y="4202"/>
                <a:ext cx="42" cy="41"/>
              </a:xfrm>
              <a:prstGeom prst="ellipse">
                <a:avLst/>
              </a:pr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24" name="Oval 17"/>
              <p:cNvSpPr>
                <a:spLocks noChangeArrowheads="1"/>
              </p:cNvSpPr>
              <p:nvPr/>
            </p:nvSpPr>
            <p:spPr bwMode="invGray">
              <a:xfrm>
                <a:off x="3627" y="4202"/>
                <a:ext cx="41" cy="41"/>
              </a:xfrm>
              <a:prstGeom prst="ellipse">
                <a:avLst/>
              </a:pr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25" name="Oval 18"/>
              <p:cNvSpPr>
                <a:spLocks noChangeArrowheads="1"/>
              </p:cNvSpPr>
              <p:nvPr/>
            </p:nvSpPr>
            <p:spPr bwMode="invGray">
              <a:xfrm>
                <a:off x="4011" y="4202"/>
                <a:ext cx="41" cy="41"/>
              </a:xfrm>
              <a:prstGeom prst="ellipse">
                <a:avLst/>
              </a:pr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26" name="Oval 19"/>
              <p:cNvSpPr>
                <a:spLocks noChangeArrowheads="1"/>
              </p:cNvSpPr>
              <p:nvPr/>
            </p:nvSpPr>
            <p:spPr bwMode="invGray">
              <a:xfrm>
                <a:off x="4395" y="4202"/>
                <a:ext cx="42" cy="41"/>
              </a:xfrm>
              <a:prstGeom prst="ellipse">
                <a:avLst/>
              </a:pr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27" name="Oval 20"/>
              <p:cNvSpPr>
                <a:spLocks noChangeArrowheads="1"/>
              </p:cNvSpPr>
              <p:nvPr/>
            </p:nvSpPr>
            <p:spPr bwMode="invGray">
              <a:xfrm>
                <a:off x="4779" y="4202"/>
                <a:ext cx="42" cy="41"/>
              </a:xfrm>
              <a:prstGeom prst="ellipse">
                <a:avLst/>
              </a:pr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28" name="Oval 21"/>
              <p:cNvSpPr>
                <a:spLocks noChangeArrowheads="1"/>
              </p:cNvSpPr>
              <p:nvPr/>
            </p:nvSpPr>
            <p:spPr bwMode="invGray">
              <a:xfrm>
                <a:off x="5163" y="4202"/>
                <a:ext cx="42" cy="41"/>
              </a:xfrm>
              <a:prstGeom prst="ellipse">
                <a:avLst/>
              </a:pr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29" name="Oval 22"/>
              <p:cNvSpPr>
                <a:spLocks noChangeArrowheads="1"/>
              </p:cNvSpPr>
              <p:nvPr/>
            </p:nvSpPr>
            <p:spPr bwMode="invGray">
              <a:xfrm>
                <a:off x="5547" y="4202"/>
                <a:ext cx="41" cy="41"/>
              </a:xfrm>
              <a:prstGeom prst="ellipse">
                <a:avLst/>
              </a:pr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 dirty="0"/>
              </a:p>
            </p:txBody>
          </p:sp>
        </p:grpSp>
        <p:sp>
          <p:nvSpPr>
            <p:cNvPr id="17" name="Oval 23"/>
            <p:cNvSpPr>
              <a:spLocks noChangeArrowheads="1"/>
            </p:cNvSpPr>
            <p:nvPr/>
          </p:nvSpPr>
          <p:spPr bwMode="invGray">
            <a:xfrm>
              <a:off x="555" y="507"/>
              <a:ext cx="42" cy="4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grpSp>
          <p:nvGrpSpPr>
            <p:cNvPr id="18" name="Group 24"/>
            <p:cNvGrpSpPr>
              <a:grpSpLocks/>
            </p:cNvGrpSpPr>
            <p:nvPr/>
          </p:nvGrpSpPr>
          <p:grpSpPr bwMode="auto">
            <a:xfrm>
              <a:off x="0" y="2327"/>
              <a:ext cx="1203" cy="1203"/>
              <a:chOff x="0" y="2327"/>
              <a:chExt cx="1203" cy="1203"/>
            </a:xfrm>
          </p:grpSpPr>
          <p:sp>
            <p:nvSpPr>
              <p:cNvPr id="19" name="Freeform 25"/>
              <p:cNvSpPr>
                <a:spLocks/>
              </p:cNvSpPr>
              <p:nvPr/>
            </p:nvSpPr>
            <p:spPr bwMode="invGray">
              <a:xfrm>
                <a:off x="0" y="2394"/>
                <a:ext cx="443" cy="1033"/>
              </a:xfrm>
              <a:custGeom>
                <a:avLst/>
                <a:gdLst/>
                <a:ahLst/>
                <a:cxnLst>
                  <a:cxn ang="0">
                    <a:pos x="290" y="1016"/>
                  </a:cxn>
                  <a:cxn ang="0">
                    <a:pos x="316" y="974"/>
                  </a:cxn>
                  <a:cxn ang="0">
                    <a:pos x="354" y="920"/>
                  </a:cxn>
                  <a:cxn ang="0">
                    <a:pos x="384" y="884"/>
                  </a:cxn>
                  <a:cxn ang="0">
                    <a:pos x="381" y="832"/>
                  </a:cxn>
                  <a:cxn ang="0">
                    <a:pos x="370" y="794"/>
                  </a:cxn>
                  <a:cxn ang="0">
                    <a:pos x="361" y="760"/>
                  </a:cxn>
                  <a:cxn ang="0">
                    <a:pos x="361" y="734"/>
                  </a:cxn>
                  <a:cxn ang="0">
                    <a:pos x="359" y="707"/>
                  </a:cxn>
                  <a:cxn ang="0">
                    <a:pos x="373" y="691"/>
                  </a:cxn>
                  <a:cxn ang="0">
                    <a:pos x="391" y="686"/>
                  </a:cxn>
                  <a:cxn ang="0">
                    <a:pos x="395" y="680"/>
                  </a:cxn>
                  <a:cxn ang="0">
                    <a:pos x="390" y="671"/>
                  </a:cxn>
                  <a:cxn ang="0">
                    <a:pos x="386" y="660"/>
                  </a:cxn>
                  <a:cxn ang="0">
                    <a:pos x="437" y="635"/>
                  </a:cxn>
                  <a:cxn ang="0">
                    <a:pos x="442" y="619"/>
                  </a:cxn>
                  <a:cxn ang="0">
                    <a:pos x="438" y="604"/>
                  </a:cxn>
                  <a:cxn ang="0">
                    <a:pos x="400" y="543"/>
                  </a:cxn>
                  <a:cxn ang="0">
                    <a:pos x="384" y="474"/>
                  </a:cxn>
                  <a:cxn ang="0">
                    <a:pos x="354" y="455"/>
                  </a:cxn>
                  <a:cxn ang="0">
                    <a:pos x="326" y="433"/>
                  </a:cxn>
                  <a:cxn ang="0">
                    <a:pos x="312" y="411"/>
                  </a:cxn>
                  <a:cxn ang="0">
                    <a:pos x="307" y="391"/>
                  </a:cxn>
                  <a:cxn ang="0">
                    <a:pos x="290" y="339"/>
                  </a:cxn>
                  <a:cxn ang="0">
                    <a:pos x="308" y="289"/>
                  </a:cxn>
                  <a:cxn ang="0">
                    <a:pos x="298" y="278"/>
                  </a:cxn>
                  <a:cxn ang="0">
                    <a:pos x="280" y="307"/>
                  </a:cxn>
                  <a:cxn ang="0">
                    <a:pos x="269" y="283"/>
                  </a:cxn>
                  <a:cxn ang="0">
                    <a:pos x="272" y="224"/>
                  </a:cxn>
                  <a:cxn ang="0">
                    <a:pos x="280" y="177"/>
                  </a:cxn>
                  <a:cxn ang="0">
                    <a:pos x="280" y="146"/>
                  </a:cxn>
                  <a:cxn ang="0">
                    <a:pos x="281" y="123"/>
                  </a:cxn>
                  <a:cxn ang="0">
                    <a:pos x="290" y="104"/>
                  </a:cxn>
                  <a:cxn ang="0">
                    <a:pos x="296" y="97"/>
                  </a:cxn>
                  <a:cxn ang="0">
                    <a:pos x="298" y="94"/>
                  </a:cxn>
                  <a:cxn ang="0">
                    <a:pos x="301" y="92"/>
                  </a:cxn>
                  <a:cxn ang="0">
                    <a:pos x="307" y="83"/>
                  </a:cxn>
                  <a:cxn ang="0">
                    <a:pos x="317" y="79"/>
                  </a:cxn>
                  <a:cxn ang="0">
                    <a:pos x="328" y="77"/>
                  </a:cxn>
                  <a:cxn ang="0">
                    <a:pos x="337" y="74"/>
                  </a:cxn>
                  <a:cxn ang="0">
                    <a:pos x="345" y="67"/>
                  </a:cxn>
                  <a:cxn ang="0">
                    <a:pos x="337" y="50"/>
                  </a:cxn>
                  <a:cxn ang="0">
                    <a:pos x="337" y="47"/>
                  </a:cxn>
                  <a:cxn ang="0">
                    <a:pos x="337" y="43"/>
                  </a:cxn>
                  <a:cxn ang="0">
                    <a:pos x="337" y="41"/>
                  </a:cxn>
                  <a:cxn ang="0">
                    <a:pos x="334" y="38"/>
                  </a:cxn>
                  <a:cxn ang="0">
                    <a:pos x="321" y="21"/>
                  </a:cxn>
                  <a:cxn ang="0">
                    <a:pos x="316" y="0"/>
                  </a:cxn>
                  <a:cxn ang="0">
                    <a:pos x="188" y="94"/>
                  </a:cxn>
                  <a:cxn ang="0">
                    <a:pos x="88" y="218"/>
                  </a:cxn>
                  <a:cxn ang="0">
                    <a:pos x="21" y="366"/>
                  </a:cxn>
                  <a:cxn ang="0">
                    <a:pos x="0" y="530"/>
                  </a:cxn>
                  <a:cxn ang="0">
                    <a:pos x="20" y="680"/>
                  </a:cxn>
                  <a:cxn ang="0">
                    <a:pos x="74" y="819"/>
                  </a:cxn>
                  <a:cxn ang="0">
                    <a:pos x="160" y="938"/>
                  </a:cxn>
                  <a:cxn ang="0">
                    <a:pos x="272" y="1032"/>
                  </a:cxn>
                </a:cxnLst>
                <a:rect l="0" t="0" r="r" b="b"/>
                <a:pathLst>
                  <a:path w="443" h="1033">
                    <a:moveTo>
                      <a:pt x="272" y="1032"/>
                    </a:moveTo>
                    <a:lnTo>
                      <a:pt x="290" y="1016"/>
                    </a:lnTo>
                    <a:lnTo>
                      <a:pt x="301" y="992"/>
                    </a:lnTo>
                    <a:lnTo>
                      <a:pt x="316" y="974"/>
                    </a:lnTo>
                    <a:lnTo>
                      <a:pt x="328" y="955"/>
                    </a:lnTo>
                    <a:lnTo>
                      <a:pt x="354" y="920"/>
                    </a:lnTo>
                    <a:lnTo>
                      <a:pt x="373" y="904"/>
                    </a:lnTo>
                    <a:lnTo>
                      <a:pt x="384" y="884"/>
                    </a:lnTo>
                    <a:lnTo>
                      <a:pt x="390" y="848"/>
                    </a:lnTo>
                    <a:lnTo>
                      <a:pt x="381" y="832"/>
                    </a:lnTo>
                    <a:lnTo>
                      <a:pt x="375" y="812"/>
                    </a:lnTo>
                    <a:lnTo>
                      <a:pt x="370" y="794"/>
                    </a:lnTo>
                    <a:lnTo>
                      <a:pt x="361" y="774"/>
                    </a:lnTo>
                    <a:lnTo>
                      <a:pt x="361" y="760"/>
                    </a:lnTo>
                    <a:lnTo>
                      <a:pt x="361" y="747"/>
                    </a:lnTo>
                    <a:lnTo>
                      <a:pt x="361" y="734"/>
                    </a:lnTo>
                    <a:lnTo>
                      <a:pt x="359" y="722"/>
                    </a:lnTo>
                    <a:lnTo>
                      <a:pt x="359" y="707"/>
                    </a:lnTo>
                    <a:lnTo>
                      <a:pt x="364" y="698"/>
                    </a:lnTo>
                    <a:lnTo>
                      <a:pt x="373" y="691"/>
                    </a:lnTo>
                    <a:lnTo>
                      <a:pt x="390" y="686"/>
                    </a:lnTo>
                    <a:lnTo>
                      <a:pt x="391" y="686"/>
                    </a:lnTo>
                    <a:lnTo>
                      <a:pt x="395" y="682"/>
                    </a:lnTo>
                    <a:lnTo>
                      <a:pt x="395" y="680"/>
                    </a:lnTo>
                    <a:lnTo>
                      <a:pt x="395" y="677"/>
                    </a:lnTo>
                    <a:lnTo>
                      <a:pt x="390" y="671"/>
                    </a:lnTo>
                    <a:lnTo>
                      <a:pt x="386" y="666"/>
                    </a:lnTo>
                    <a:lnTo>
                      <a:pt x="386" y="660"/>
                    </a:lnTo>
                    <a:lnTo>
                      <a:pt x="395" y="655"/>
                    </a:lnTo>
                    <a:lnTo>
                      <a:pt x="437" y="635"/>
                    </a:lnTo>
                    <a:lnTo>
                      <a:pt x="442" y="626"/>
                    </a:lnTo>
                    <a:lnTo>
                      <a:pt x="442" y="619"/>
                    </a:lnTo>
                    <a:lnTo>
                      <a:pt x="442" y="613"/>
                    </a:lnTo>
                    <a:lnTo>
                      <a:pt x="438" y="604"/>
                    </a:lnTo>
                    <a:lnTo>
                      <a:pt x="417" y="577"/>
                    </a:lnTo>
                    <a:lnTo>
                      <a:pt x="400" y="543"/>
                    </a:lnTo>
                    <a:lnTo>
                      <a:pt x="391" y="511"/>
                    </a:lnTo>
                    <a:lnTo>
                      <a:pt x="384" y="474"/>
                    </a:lnTo>
                    <a:lnTo>
                      <a:pt x="368" y="465"/>
                    </a:lnTo>
                    <a:lnTo>
                      <a:pt x="354" y="455"/>
                    </a:lnTo>
                    <a:lnTo>
                      <a:pt x="339" y="444"/>
                    </a:lnTo>
                    <a:lnTo>
                      <a:pt x="326" y="433"/>
                    </a:lnTo>
                    <a:lnTo>
                      <a:pt x="317" y="422"/>
                    </a:lnTo>
                    <a:lnTo>
                      <a:pt x="312" y="411"/>
                    </a:lnTo>
                    <a:lnTo>
                      <a:pt x="308" y="402"/>
                    </a:lnTo>
                    <a:lnTo>
                      <a:pt x="307" y="391"/>
                    </a:lnTo>
                    <a:lnTo>
                      <a:pt x="285" y="363"/>
                    </a:lnTo>
                    <a:lnTo>
                      <a:pt x="290" y="339"/>
                    </a:lnTo>
                    <a:lnTo>
                      <a:pt x="301" y="314"/>
                    </a:lnTo>
                    <a:lnTo>
                      <a:pt x="308" y="289"/>
                    </a:lnTo>
                    <a:lnTo>
                      <a:pt x="308" y="267"/>
                    </a:lnTo>
                    <a:lnTo>
                      <a:pt x="298" y="278"/>
                    </a:lnTo>
                    <a:lnTo>
                      <a:pt x="287" y="294"/>
                    </a:lnTo>
                    <a:lnTo>
                      <a:pt x="280" y="307"/>
                    </a:lnTo>
                    <a:lnTo>
                      <a:pt x="272" y="314"/>
                    </a:lnTo>
                    <a:lnTo>
                      <a:pt x="269" y="283"/>
                    </a:lnTo>
                    <a:lnTo>
                      <a:pt x="271" y="254"/>
                    </a:lnTo>
                    <a:lnTo>
                      <a:pt x="272" y="224"/>
                    </a:lnTo>
                    <a:lnTo>
                      <a:pt x="272" y="195"/>
                    </a:lnTo>
                    <a:lnTo>
                      <a:pt x="280" y="177"/>
                    </a:lnTo>
                    <a:lnTo>
                      <a:pt x="280" y="164"/>
                    </a:lnTo>
                    <a:lnTo>
                      <a:pt x="280" y="146"/>
                    </a:lnTo>
                    <a:lnTo>
                      <a:pt x="281" y="133"/>
                    </a:lnTo>
                    <a:lnTo>
                      <a:pt x="281" y="123"/>
                    </a:lnTo>
                    <a:lnTo>
                      <a:pt x="285" y="113"/>
                    </a:lnTo>
                    <a:lnTo>
                      <a:pt x="290" y="104"/>
                    </a:lnTo>
                    <a:lnTo>
                      <a:pt x="296" y="97"/>
                    </a:lnTo>
                    <a:lnTo>
                      <a:pt x="296" y="97"/>
                    </a:lnTo>
                    <a:lnTo>
                      <a:pt x="298" y="94"/>
                    </a:lnTo>
                    <a:lnTo>
                      <a:pt x="298" y="94"/>
                    </a:lnTo>
                    <a:lnTo>
                      <a:pt x="298" y="94"/>
                    </a:lnTo>
                    <a:lnTo>
                      <a:pt x="301" y="92"/>
                    </a:lnTo>
                    <a:lnTo>
                      <a:pt x="303" y="86"/>
                    </a:lnTo>
                    <a:lnTo>
                      <a:pt x="307" y="83"/>
                    </a:lnTo>
                    <a:lnTo>
                      <a:pt x="308" y="83"/>
                    </a:lnTo>
                    <a:lnTo>
                      <a:pt x="317" y="79"/>
                    </a:lnTo>
                    <a:lnTo>
                      <a:pt x="323" y="77"/>
                    </a:lnTo>
                    <a:lnTo>
                      <a:pt x="328" y="77"/>
                    </a:lnTo>
                    <a:lnTo>
                      <a:pt x="334" y="74"/>
                    </a:lnTo>
                    <a:lnTo>
                      <a:pt x="337" y="74"/>
                    </a:lnTo>
                    <a:lnTo>
                      <a:pt x="339" y="72"/>
                    </a:lnTo>
                    <a:lnTo>
                      <a:pt x="345" y="67"/>
                    </a:lnTo>
                    <a:lnTo>
                      <a:pt x="345" y="63"/>
                    </a:lnTo>
                    <a:lnTo>
                      <a:pt x="337" y="50"/>
                    </a:lnTo>
                    <a:lnTo>
                      <a:pt x="337" y="50"/>
                    </a:lnTo>
                    <a:lnTo>
                      <a:pt x="337" y="47"/>
                    </a:lnTo>
                    <a:lnTo>
                      <a:pt x="337" y="47"/>
                    </a:lnTo>
                    <a:lnTo>
                      <a:pt x="337" y="43"/>
                    </a:lnTo>
                    <a:lnTo>
                      <a:pt x="337" y="43"/>
                    </a:lnTo>
                    <a:lnTo>
                      <a:pt x="337" y="41"/>
                    </a:lnTo>
                    <a:lnTo>
                      <a:pt x="334" y="41"/>
                    </a:lnTo>
                    <a:lnTo>
                      <a:pt x="334" y="38"/>
                    </a:lnTo>
                    <a:lnTo>
                      <a:pt x="328" y="30"/>
                    </a:lnTo>
                    <a:lnTo>
                      <a:pt x="321" y="21"/>
                    </a:lnTo>
                    <a:lnTo>
                      <a:pt x="317" y="11"/>
                    </a:lnTo>
                    <a:lnTo>
                      <a:pt x="316" y="0"/>
                    </a:lnTo>
                    <a:lnTo>
                      <a:pt x="249" y="41"/>
                    </a:lnTo>
                    <a:lnTo>
                      <a:pt x="188" y="94"/>
                    </a:lnTo>
                    <a:lnTo>
                      <a:pt x="133" y="151"/>
                    </a:lnTo>
                    <a:lnTo>
                      <a:pt x="88" y="218"/>
                    </a:lnTo>
                    <a:lnTo>
                      <a:pt x="50" y="289"/>
                    </a:lnTo>
                    <a:lnTo>
                      <a:pt x="21" y="366"/>
                    </a:lnTo>
                    <a:lnTo>
                      <a:pt x="5" y="446"/>
                    </a:lnTo>
                    <a:lnTo>
                      <a:pt x="0" y="530"/>
                    </a:lnTo>
                    <a:lnTo>
                      <a:pt x="5" y="608"/>
                    </a:lnTo>
                    <a:lnTo>
                      <a:pt x="20" y="680"/>
                    </a:lnTo>
                    <a:lnTo>
                      <a:pt x="45" y="751"/>
                    </a:lnTo>
                    <a:lnTo>
                      <a:pt x="74" y="819"/>
                    </a:lnTo>
                    <a:lnTo>
                      <a:pt x="114" y="879"/>
                    </a:lnTo>
                    <a:lnTo>
                      <a:pt x="160" y="938"/>
                    </a:lnTo>
                    <a:lnTo>
                      <a:pt x="215" y="987"/>
                    </a:lnTo>
                    <a:lnTo>
                      <a:pt x="272" y="1032"/>
                    </a:lnTo>
                  </a:path>
                </a:pathLst>
              </a:custGeom>
              <a:solidFill>
                <a:schemeClr val="folHlink"/>
              </a:soli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20" name="Freeform 26"/>
              <p:cNvSpPr>
                <a:spLocks/>
              </p:cNvSpPr>
              <p:nvPr/>
            </p:nvSpPr>
            <p:spPr bwMode="invGray">
              <a:xfrm>
                <a:off x="379" y="2327"/>
                <a:ext cx="824" cy="1203"/>
              </a:xfrm>
              <a:custGeom>
                <a:avLst/>
                <a:gdLst/>
                <a:ahLst/>
                <a:cxnLst>
                  <a:cxn ang="0">
                    <a:pos x="796" y="688"/>
                  </a:cxn>
                  <a:cxn ang="0">
                    <a:pos x="756" y="641"/>
                  </a:cxn>
                  <a:cxn ang="0">
                    <a:pos x="812" y="615"/>
                  </a:cxn>
                  <a:cxn ang="0">
                    <a:pos x="814" y="502"/>
                  </a:cxn>
                  <a:cxn ang="0">
                    <a:pos x="705" y="247"/>
                  </a:cxn>
                  <a:cxn ang="0">
                    <a:pos x="651" y="262"/>
                  </a:cxn>
                  <a:cxn ang="0">
                    <a:pos x="574" y="289"/>
                  </a:cxn>
                  <a:cxn ang="0">
                    <a:pos x="536" y="258"/>
                  </a:cxn>
                  <a:cxn ang="0">
                    <a:pos x="563" y="170"/>
                  </a:cxn>
                  <a:cxn ang="0">
                    <a:pos x="532" y="81"/>
                  </a:cxn>
                  <a:cxn ang="0">
                    <a:pos x="455" y="56"/>
                  </a:cxn>
                  <a:cxn ang="0">
                    <a:pos x="484" y="150"/>
                  </a:cxn>
                  <a:cxn ang="0">
                    <a:pos x="465" y="190"/>
                  </a:cxn>
                  <a:cxn ang="0">
                    <a:pos x="442" y="200"/>
                  </a:cxn>
                  <a:cxn ang="0">
                    <a:pos x="419" y="164"/>
                  </a:cxn>
                  <a:cxn ang="0">
                    <a:pos x="381" y="108"/>
                  </a:cxn>
                  <a:cxn ang="0">
                    <a:pos x="406" y="108"/>
                  </a:cxn>
                  <a:cxn ang="0">
                    <a:pos x="424" y="72"/>
                  </a:cxn>
                  <a:cxn ang="0">
                    <a:pos x="325" y="0"/>
                  </a:cxn>
                  <a:cxn ang="0">
                    <a:pos x="281" y="27"/>
                  </a:cxn>
                  <a:cxn ang="0">
                    <a:pos x="240" y="72"/>
                  </a:cxn>
                  <a:cxn ang="0">
                    <a:pos x="209" y="114"/>
                  </a:cxn>
                  <a:cxn ang="0">
                    <a:pos x="209" y="150"/>
                  </a:cxn>
                  <a:cxn ang="0">
                    <a:pos x="240" y="164"/>
                  </a:cxn>
                  <a:cxn ang="0">
                    <a:pos x="209" y="222"/>
                  </a:cxn>
                  <a:cxn ang="0">
                    <a:pos x="213" y="242"/>
                  </a:cxn>
                  <a:cxn ang="0">
                    <a:pos x="267" y="222"/>
                  </a:cxn>
                  <a:cxn ang="0">
                    <a:pos x="303" y="170"/>
                  </a:cxn>
                  <a:cxn ang="0">
                    <a:pos x="354" y="231"/>
                  </a:cxn>
                  <a:cxn ang="0">
                    <a:pos x="372" y="291"/>
                  </a:cxn>
                  <a:cxn ang="0">
                    <a:pos x="348" y="294"/>
                  </a:cxn>
                  <a:cxn ang="0">
                    <a:pos x="298" y="309"/>
                  </a:cxn>
                  <a:cxn ang="0">
                    <a:pos x="323" y="330"/>
                  </a:cxn>
                  <a:cxn ang="0">
                    <a:pos x="260" y="339"/>
                  </a:cxn>
                  <a:cxn ang="0">
                    <a:pos x="189" y="411"/>
                  </a:cxn>
                  <a:cxn ang="0">
                    <a:pos x="184" y="469"/>
                  </a:cxn>
                  <a:cxn ang="0">
                    <a:pos x="148" y="435"/>
                  </a:cxn>
                  <a:cxn ang="0">
                    <a:pos x="83" y="402"/>
                  </a:cxn>
                  <a:cxn ang="0">
                    <a:pos x="0" y="455"/>
                  </a:cxn>
                  <a:cxn ang="0">
                    <a:pos x="54" y="496"/>
                  </a:cxn>
                  <a:cxn ang="0">
                    <a:pos x="74" y="485"/>
                  </a:cxn>
                  <a:cxn ang="0">
                    <a:pos x="54" y="608"/>
                  </a:cxn>
                  <a:cxn ang="0">
                    <a:pos x="132" y="641"/>
                  </a:cxn>
                  <a:cxn ang="0">
                    <a:pos x="195" y="661"/>
                  </a:cxn>
                  <a:cxn ang="0">
                    <a:pos x="249" y="744"/>
                  </a:cxn>
                  <a:cxn ang="0">
                    <a:pos x="334" y="886"/>
                  </a:cxn>
                  <a:cxn ang="0">
                    <a:pos x="391" y="1007"/>
                  </a:cxn>
                  <a:cxn ang="0">
                    <a:pos x="292" y="1052"/>
                  </a:cxn>
                  <a:cxn ang="0">
                    <a:pos x="182" y="1105"/>
                  </a:cxn>
                  <a:cxn ang="0">
                    <a:pos x="68" y="1180"/>
                  </a:cxn>
                  <a:cxn ang="0">
                    <a:pos x="200" y="1202"/>
                  </a:cxn>
                  <a:cxn ang="0">
                    <a:pos x="417" y="1168"/>
                  </a:cxn>
                  <a:cxn ang="0">
                    <a:pos x="613" y="1052"/>
                  </a:cxn>
                  <a:cxn ang="0">
                    <a:pos x="610" y="929"/>
                  </a:cxn>
                  <a:cxn ang="0">
                    <a:pos x="543" y="888"/>
                  </a:cxn>
                  <a:cxn ang="0">
                    <a:pos x="567" y="791"/>
                  </a:cxn>
                  <a:cxn ang="0">
                    <a:pos x="655" y="738"/>
                  </a:cxn>
                  <a:cxn ang="0">
                    <a:pos x="725" y="713"/>
                  </a:cxn>
                  <a:cxn ang="0">
                    <a:pos x="792" y="729"/>
                  </a:cxn>
                </a:cxnLst>
                <a:rect l="0" t="0" r="r" b="b"/>
                <a:pathLst>
                  <a:path w="824" h="1203">
                    <a:moveTo>
                      <a:pt x="803" y="736"/>
                    </a:moveTo>
                    <a:lnTo>
                      <a:pt x="807" y="724"/>
                    </a:lnTo>
                    <a:lnTo>
                      <a:pt x="808" y="713"/>
                    </a:lnTo>
                    <a:lnTo>
                      <a:pt x="812" y="702"/>
                    </a:lnTo>
                    <a:lnTo>
                      <a:pt x="814" y="691"/>
                    </a:lnTo>
                    <a:lnTo>
                      <a:pt x="803" y="691"/>
                    </a:lnTo>
                    <a:lnTo>
                      <a:pt x="796" y="688"/>
                    </a:lnTo>
                    <a:lnTo>
                      <a:pt x="783" y="686"/>
                    </a:lnTo>
                    <a:lnTo>
                      <a:pt x="776" y="680"/>
                    </a:lnTo>
                    <a:lnTo>
                      <a:pt x="770" y="675"/>
                    </a:lnTo>
                    <a:lnTo>
                      <a:pt x="767" y="666"/>
                    </a:lnTo>
                    <a:lnTo>
                      <a:pt x="761" y="661"/>
                    </a:lnTo>
                    <a:lnTo>
                      <a:pt x="760" y="655"/>
                    </a:lnTo>
                    <a:lnTo>
                      <a:pt x="756" y="641"/>
                    </a:lnTo>
                    <a:lnTo>
                      <a:pt x="756" y="624"/>
                    </a:lnTo>
                    <a:lnTo>
                      <a:pt x="760" y="610"/>
                    </a:lnTo>
                    <a:lnTo>
                      <a:pt x="767" y="599"/>
                    </a:lnTo>
                    <a:lnTo>
                      <a:pt x="781" y="597"/>
                    </a:lnTo>
                    <a:lnTo>
                      <a:pt x="792" y="599"/>
                    </a:lnTo>
                    <a:lnTo>
                      <a:pt x="803" y="608"/>
                    </a:lnTo>
                    <a:lnTo>
                      <a:pt x="812" y="615"/>
                    </a:lnTo>
                    <a:lnTo>
                      <a:pt x="819" y="628"/>
                    </a:lnTo>
                    <a:lnTo>
                      <a:pt x="823" y="619"/>
                    </a:lnTo>
                    <a:lnTo>
                      <a:pt x="823" y="610"/>
                    </a:lnTo>
                    <a:lnTo>
                      <a:pt x="823" y="605"/>
                    </a:lnTo>
                    <a:lnTo>
                      <a:pt x="823" y="597"/>
                    </a:lnTo>
                    <a:lnTo>
                      <a:pt x="819" y="549"/>
                    </a:lnTo>
                    <a:lnTo>
                      <a:pt x="814" y="502"/>
                    </a:lnTo>
                    <a:lnTo>
                      <a:pt x="807" y="455"/>
                    </a:lnTo>
                    <a:lnTo>
                      <a:pt x="792" y="411"/>
                    </a:lnTo>
                    <a:lnTo>
                      <a:pt x="776" y="366"/>
                    </a:lnTo>
                    <a:lnTo>
                      <a:pt x="756" y="325"/>
                    </a:lnTo>
                    <a:lnTo>
                      <a:pt x="734" y="285"/>
                    </a:lnTo>
                    <a:lnTo>
                      <a:pt x="709" y="247"/>
                    </a:lnTo>
                    <a:lnTo>
                      <a:pt x="705" y="247"/>
                    </a:lnTo>
                    <a:lnTo>
                      <a:pt x="702" y="244"/>
                    </a:lnTo>
                    <a:lnTo>
                      <a:pt x="698" y="244"/>
                    </a:lnTo>
                    <a:lnTo>
                      <a:pt x="693" y="242"/>
                    </a:lnTo>
                    <a:lnTo>
                      <a:pt x="677" y="253"/>
                    </a:lnTo>
                    <a:lnTo>
                      <a:pt x="668" y="254"/>
                    </a:lnTo>
                    <a:lnTo>
                      <a:pt x="660" y="258"/>
                    </a:lnTo>
                    <a:lnTo>
                      <a:pt x="651" y="262"/>
                    </a:lnTo>
                    <a:lnTo>
                      <a:pt x="642" y="264"/>
                    </a:lnTo>
                    <a:lnTo>
                      <a:pt x="631" y="267"/>
                    </a:lnTo>
                    <a:lnTo>
                      <a:pt x="619" y="273"/>
                    </a:lnTo>
                    <a:lnTo>
                      <a:pt x="606" y="278"/>
                    </a:lnTo>
                    <a:lnTo>
                      <a:pt x="594" y="283"/>
                    </a:lnTo>
                    <a:lnTo>
                      <a:pt x="583" y="285"/>
                    </a:lnTo>
                    <a:lnTo>
                      <a:pt x="574" y="289"/>
                    </a:lnTo>
                    <a:lnTo>
                      <a:pt x="567" y="291"/>
                    </a:lnTo>
                    <a:lnTo>
                      <a:pt x="557" y="289"/>
                    </a:lnTo>
                    <a:lnTo>
                      <a:pt x="554" y="285"/>
                    </a:lnTo>
                    <a:lnTo>
                      <a:pt x="548" y="280"/>
                    </a:lnTo>
                    <a:lnTo>
                      <a:pt x="547" y="278"/>
                    </a:lnTo>
                    <a:lnTo>
                      <a:pt x="543" y="273"/>
                    </a:lnTo>
                    <a:lnTo>
                      <a:pt x="536" y="258"/>
                    </a:lnTo>
                    <a:lnTo>
                      <a:pt x="532" y="244"/>
                    </a:lnTo>
                    <a:lnTo>
                      <a:pt x="532" y="231"/>
                    </a:lnTo>
                    <a:lnTo>
                      <a:pt x="530" y="217"/>
                    </a:lnTo>
                    <a:lnTo>
                      <a:pt x="532" y="202"/>
                    </a:lnTo>
                    <a:lnTo>
                      <a:pt x="541" y="190"/>
                    </a:lnTo>
                    <a:lnTo>
                      <a:pt x="552" y="177"/>
                    </a:lnTo>
                    <a:lnTo>
                      <a:pt x="563" y="170"/>
                    </a:lnTo>
                    <a:lnTo>
                      <a:pt x="574" y="159"/>
                    </a:lnTo>
                    <a:lnTo>
                      <a:pt x="583" y="146"/>
                    </a:lnTo>
                    <a:lnTo>
                      <a:pt x="588" y="134"/>
                    </a:lnTo>
                    <a:lnTo>
                      <a:pt x="588" y="119"/>
                    </a:lnTo>
                    <a:lnTo>
                      <a:pt x="568" y="105"/>
                    </a:lnTo>
                    <a:lnTo>
                      <a:pt x="552" y="92"/>
                    </a:lnTo>
                    <a:lnTo>
                      <a:pt x="532" y="81"/>
                    </a:lnTo>
                    <a:lnTo>
                      <a:pt x="512" y="70"/>
                    </a:lnTo>
                    <a:lnTo>
                      <a:pt x="491" y="58"/>
                    </a:lnTo>
                    <a:lnTo>
                      <a:pt x="471" y="47"/>
                    </a:lnTo>
                    <a:lnTo>
                      <a:pt x="449" y="38"/>
                    </a:lnTo>
                    <a:lnTo>
                      <a:pt x="428" y="31"/>
                    </a:lnTo>
                    <a:lnTo>
                      <a:pt x="442" y="45"/>
                    </a:lnTo>
                    <a:lnTo>
                      <a:pt x="455" y="56"/>
                    </a:lnTo>
                    <a:lnTo>
                      <a:pt x="465" y="63"/>
                    </a:lnTo>
                    <a:lnTo>
                      <a:pt x="484" y="74"/>
                    </a:lnTo>
                    <a:lnTo>
                      <a:pt x="485" y="88"/>
                    </a:lnTo>
                    <a:lnTo>
                      <a:pt x="484" y="105"/>
                    </a:lnTo>
                    <a:lnTo>
                      <a:pt x="478" y="123"/>
                    </a:lnTo>
                    <a:lnTo>
                      <a:pt x="478" y="135"/>
                    </a:lnTo>
                    <a:lnTo>
                      <a:pt x="484" y="150"/>
                    </a:lnTo>
                    <a:lnTo>
                      <a:pt x="484" y="155"/>
                    </a:lnTo>
                    <a:lnTo>
                      <a:pt x="480" y="161"/>
                    </a:lnTo>
                    <a:lnTo>
                      <a:pt x="474" y="166"/>
                    </a:lnTo>
                    <a:lnTo>
                      <a:pt x="469" y="170"/>
                    </a:lnTo>
                    <a:lnTo>
                      <a:pt x="465" y="175"/>
                    </a:lnTo>
                    <a:lnTo>
                      <a:pt x="465" y="180"/>
                    </a:lnTo>
                    <a:lnTo>
                      <a:pt x="465" y="190"/>
                    </a:lnTo>
                    <a:lnTo>
                      <a:pt x="464" y="195"/>
                    </a:lnTo>
                    <a:lnTo>
                      <a:pt x="460" y="197"/>
                    </a:lnTo>
                    <a:lnTo>
                      <a:pt x="458" y="200"/>
                    </a:lnTo>
                    <a:lnTo>
                      <a:pt x="455" y="200"/>
                    </a:lnTo>
                    <a:lnTo>
                      <a:pt x="453" y="200"/>
                    </a:lnTo>
                    <a:lnTo>
                      <a:pt x="447" y="197"/>
                    </a:lnTo>
                    <a:lnTo>
                      <a:pt x="442" y="200"/>
                    </a:lnTo>
                    <a:lnTo>
                      <a:pt x="433" y="202"/>
                    </a:lnTo>
                    <a:lnTo>
                      <a:pt x="428" y="202"/>
                    </a:lnTo>
                    <a:lnTo>
                      <a:pt x="424" y="200"/>
                    </a:lnTo>
                    <a:lnTo>
                      <a:pt x="424" y="197"/>
                    </a:lnTo>
                    <a:lnTo>
                      <a:pt x="424" y="197"/>
                    </a:lnTo>
                    <a:lnTo>
                      <a:pt x="422" y="195"/>
                    </a:lnTo>
                    <a:lnTo>
                      <a:pt x="419" y="164"/>
                    </a:lnTo>
                    <a:lnTo>
                      <a:pt x="411" y="159"/>
                    </a:lnTo>
                    <a:lnTo>
                      <a:pt x="406" y="150"/>
                    </a:lnTo>
                    <a:lnTo>
                      <a:pt x="397" y="141"/>
                    </a:lnTo>
                    <a:lnTo>
                      <a:pt x="390" y="134"/>
                    </a:lnTo>
                    <a:lnTo>
                      <a:pt x="386" y="125"/>
                    </a:lnTo>
                    <a:lnTo>
                      <a:pt x="384" y="117"/>
                    </a:lnTo>
                    <a:lnTo>
                      <a:pt x="381" y="108"/>
                    </a:lnTo>
                    <a:lnTo>
                      <a:pt x="384" y="103"/>
                    </a:lnTo>
                    <a:lnTo>
                      <a:pt x="386" y="99"/>
                    </a:lnTo>
                    <a:lnTo>
                      <a:pt x="390" y="99"/>
                    </a:lnTo>
                    <a:lnTo>
                      <a:pt x="390" y="97"/>
                    </a:lnTo>
                    <a:lnTo>
                      <a:pt x="391" y="97"/>
                    </a:lnTo>
                    <a:lnTo>
                      <a:pt x="397" y="103"/>
                    </a:lnTo>
                    <a:lnTo>
                      <a:pt x="406" y="108"/>
                    </a:lnTo>
                    <a:lnTo>
                      <a:pt x="413" y="110"/>
                    </a:lnTo>
                    <a:lnTo>
                      <a:pt x="422" y="110"/>
                    </a:lnTo>
                    <a:lnTo>
                      <a:pt x="424" y="110"/>
                    </a:lnTo>
                    <a:lnTo>
                      <a:pt x="424" y="108"/>
                    </a:lnTo>
                    <a:lnTo>
                      <a:pt x="424" y="108"/>
                    </a:lnTo>
                    <a:lnTo>
                      <a:pt x="424" y="108"/>
                    </a:lnTo>
                    <a:lnTo>
                      <a:pt x="424" y="72"/>
                    </a:lnTo>
                    <a:lnTo>
                      <a:pt x="411" y="56"/>
                    </a:lnTo>
                    <a:lnTo>
                      <a:pt x="395" y="42"/>
                    </a:lnTo>
                    <a:lnTo>
                      <a:pt x="377" y="27"/>
                    </a:lnTo>
                    <a:lnTo>
                      <a:pt x="364" y="9"/>
                    </a:lnTo>
                    <a:lnTo>
                      <a:pt x="350" y="5"/>
                    </a:lnTo>
                    <a:lnTo>
                      <a:pt x="339" y="2"/>
                    </a:lnTo>
                    <a:lnTo>
                      <a:pt x="325" y="0"/>
                    </a:lnTo>
                    <a:lnTo>
                      <a:pt x="312" y="0"/>
                    </a:lnTo>
                    <a:lnTo>
                      <a:pt x="308" y="0"/>
                    </a:lnTo>
                    <a:lnTo>
                      <a:pt x="308" y="2"/>
                    </a:lnTo>
                    <a:lnTo>
                      <a:pt x="308" y="5"/>
                    </a:lnTo>
                    <a:lnTo>
                      <a:pt x="307" y="9"/>
                    </a:lnTo>
                    <a:lnTo>
                      <a:pt x="289" y="14"/>
                    </a:lnTo>
                    <a:lnTo>
                      <a:pt x="281" y="27"/>
                    </a:lnTo>
                    <a:lnTo>
                      <a:pt x="276" y="42"/>
                    </a:lnTo>
                    <a:lnTo>
                      <a:pt x="265" y="56"/>
                    </a:lnTo>
                    <a:lnTo>
                      <a:pt x="260" y="56"/>
                    </a:lnTo>
                    <a:lnTo>
                      <a:pt x="256" y="56"/>
                    </a:lnTo>
                    <a:lnTo>
                      <a:pt x="251" y="56"/>
                    </a:lnTo>
                    <a:lnTo>
                      <a:pt x="249" y="58"/>
                    </a:lnTo>
                    <a:lnTo>
                      <a:pt x="240" y="72"/>
                    </a:lnTo>
                    <a:lnTo>
                      <a:pt x="231" y="87"/>
                    </a:lnTo>
                    <a:lnTo>
                      <a:pt x="224" y="99"/>
                    </a:lnTo>
                    <a:lnTo>
                      <a:pt x="213" y="110"/>
                    </a:lnTo>
                    <a:lnTo>
                      <a:pt x="209" y="110"/>
                    </a:lnTo>
                    <a:lnTo>
                      <a:pt x="209" y="110"/>
                    </a:lnTo>
                    <a:lnTo>
                      <a:pt x="209" y="110"/>
                    </a:lnTo>
                    <a:lnTo>
                      <a:pt x="209" y="114"/>
                    </a:lnTo>
                    <a:lnTo>
                      <a:pt x="184" y="139"/>
                    </a:lnTo>
                    <a:lnTo>
                      <a:pt x="184" y="139"/>
                    </a:lnTo>
                    <a:lnTo>
                      <a:pt x="184" y="139"/>
                    </a:lnTo>
                    <a:lnTo>
                      <a:pt x="184" y="139"/>
                    </a:lnTo>
                    <a:lnTo>
                      <a:pt x="184" y="141"/>
                    </a:lnTo>
                    <a:lnTo>
                      <a:pt x="195" y="146"/>
                    </a:lnTo>
                    <a:lnTo>
                      <a:pt x="209" y="150"/>
                    </a:lnTo>
                    <a:lnTo>
                      <a:pt x="224" y="153"/>
                    </a:lnTo>
                    <a:lnTo>
                      <a:pt x="234" y="153"/>
                    </a:lnTo>
                    <a:lnTo>
                      <a:pt x="236" y="155"/>
                    </a:lnTo>
                    <a:lnTo>
                      <a:pt x="240" y="155"/>
                    </a:lnTo>
                    <a:lnTo>
                      <a:pt x="240" y="159"/>
                    </a:lnTo>
                    <a:lnTo>
                      <a:pt x="242" y="161"/>
                    </a:lnTo>
                    <a:lnTo>
                      <a:pt x="240" y="164"/>
                    </a:lnTo>
                    <a:lnTo>
                      <a:pt x="234" y="166"/>
                    </a:lnTo>
                    <a:lnTo>
                      <a:pt x="231" y="170"/>
                    </a:lnTo>
                    <a:lnTo>
                      <a:pt x="225" y="171"/>
                    </a:lnTo>
                    <a:lnTo>
                      <a:pt x="220" y="180"/>
                    </a:lnTo>
                    <a:lnTo>
                      <a:pt x="215" y="195"/>
                    </a:lnTo>
                    <a:lnTo>
                      <a:pt x="209" y="208"/>
                    </a:lnTo>
                    <a:lnTo>
                      <a:pt x="209" y="222"/>
                    </a:lnTo>
                    <a:lnTo>
                      <a:pt x="213" y="227"/>
                    </a:lnTo>
                    <a:lnTo>
                      <a:pt x="215" y="227"/>
                    </a:lnTo>
                    <a:lnTo>
                      <a:pt x="213" y="231"/>
                    </a:lnTo>
                    <a:lnTo>
                      <a:pt x="209" y="238"/>
                    </a:lnTo>
                    <a:lnTo>
                      <a:pt x="209" y="238"/>
                    </a:lnTo>
                    <a:lnTo>
                      <a:pt x="213" y="242"/>
                    </a:lnTo>
                    <a:lnTo>
                      <a:pt x="213" y="242"/>
                    </a:lnTo>
                    <a:lnTo>
                      <a:pt x="215" y="244"/>
                    </a:lnTo>
                    <a:lnTo>
                      <a:pt x="231" y="233"/>
                    </a:lnTo>
                    <a:lnTo>
                      <a:pt x="260" y="231"/>
                    </a:lnTo>
                    <a:lnTo>
                      <a:pt x="260" y="227"/>
                    </a:lnTo>
                    <a:lnTo>
                      <a:pt x="262" y="226"/>
                    </a:lnTo>
                    <a:lnTo>
                      <a:pt x="265" y="226"/>
                    </a:lnTo>
                    <a:lnTo>
                      <a:pt x="267" y="222"/>
                    </a:lnTo>
                    <a:lnTo>
                      <a:pt x="267" y="200"/>
                    </a:lnTo>
                    <a:lnTo>
                      <a:pt x="289" y="155"/>
                    </a:lnTo>
                    <a:lnTo>
                      <a:pt x="289" y="155"/>
                    </a:lnTo>
                    <a:lnTo>
                      <a:pt x="292" y="155"/>
                    </a:lnTo>
                    <a:lnTo>
                      <a:pt x="292" y="155"/>
                    </a:lnTo>
                    <a:lnTo>
                      <a:pt x="292" y="155"/>
                    </a:lnTo>
                    <a:lnTo>
                      <a:pt x="303" y="170"/>
                    </a:lnTo>
                    <a:lnTo>
                      <a:pt x="312" y="180"/>
                    </a:lnTo>
                    <a:lnTo>
                      <a:pt x="323" y="195"/>
                    </a:lnTo>
                    <a:lnTo>
                      <a:pt x="336" y="206"/>
                    </a:lnTo>
                    <a:lnTo>
                      <a:pt x="343" y="211"/>
                    </a:lnTo>
                    <a:lnTo>
                      <a:pt x="345" y="217"/>
                    </a:lnTo>
                    <a:lnTo>
                      <a:pt x="350" y="226"/>
                    </a:lnTo>
                    <a:lnTo>
                      <a:pt x="354" y="231"/>
                    </a:lnTo>
                    <a:lnTo>
                      <a:pt x="354" y="244"/>
                    </a:lnTo>
                    <a:lnTo>
                      <a:pt x="354" y="258"/>
                    </a:lnTo>
                    <a:lnTo>
                      <a:pt x="359" y="273"/>
                    </a:lnTo>
                    <a:lnTo>
                      <a:pt x="364" y="283"/>
                    </a:lnTo>
                    <a:lnTo>
                      <a:pt x="366" y="285"/>
                    </a:lnTo>
                    <a:lnTo>
                      <a:pt x="370" y="289"/>
                    </a:lnTo>
                    <a:lnTo>
                      <a:pt x="372" y="291"/>
                    </a:lnTo>
                    <a:lnTo>
                      <a:pt x="375" y="294"/>
                    </a:lnTo>
                    <a:lnTo>
                      <a:pt x="375" y="298"/>
                    </a:lnTo>
                    <a:lnTo>
                      <a:pt x="372" y="300"/>
                    </a:lnTo>
                    <a:lnTo>
                      <a:pt x="372" y="305"/>
                    </a:lnTo>
                    <a:lnTo>
                      <a:pt x="370" y="309"/>
                    </a:lnTo>
                    <a:lnTo>
                      <a:pt x="359" y="305"/>
                    </a:lnTo>
                    <a:lnTo>
                      <a:pt x="348" y="294"/>
                    </a:lnTo>
                    <a:lnTo>
                      <a:pt x="336" y="285"/>
                    </a:lnTo>
                    <a:lnTo>
                      <a:pt x="323" y="283"/>
                    </a:lnTo>
                    <a:lnTo>
                      <a:pt x="314" y="289"/>
                    </a:lnTo>
                    <a:lnTo>
                      <a:pt x="308" y="294"/>
                    </a:lnTo>
                    <a:lnTo>
                      <a:pt x="299" y="300"/>
                    </a:lnTo>
                    <a:lnTo>
                      <a:pt x="296" y="305"/>
                    </a:lnTo>
                    <a:lnTo>
                      <a:pt x="298" y="309"/>
                    </a:lnTo>
                    <a:lnTo>
                      <a:pt x="299" y="310"/>
                    </a:lnTo>
                    <a:lnTo>
                      <a:pt x="299" y="314"/>
                    </a:lnTo>
                    <a:lnTo>
                      <a:pt x="303" y="314"/>
                    </a:lnTo>
                    <a:lnTo>
                      <a:pt x="312" y="314"/>
                    </a:lnTo>
                    <a:lnTo>
                      <a:pt x="317" y="316"/>
                    </a:lnTo>
                    <a:lnTo>
                      <a:pt x="319" y="321"/>
                    </a:lnTo>
                    <a:lnTo>
                      <a:pt x="323" y="330"/>
                    </a:lnTo>
                    <a:lnTo>
                      <a:pt x="323" y="330"/>
                    </a:lnTo>
                    <a:lnTo>
                      <a:pt x="319" y="334"/>
                    </a:lnTo>
                    <a:lnTo>
                      <a:pt x="317" y="339"/>
                    </a:lnTo>
                    <a:lnTo>
                      <a:pt x="317" y="339"/>
                    </a:lnTo>
                    <a:lnTo>
                      <a:pt x="260" y="327"/>
                    </a:lnTo>
                    <a:lnTo>
                      <a:pt x="260" y="334"/>
                    </a:lnTo>
                    <a:lnTo>
                      <a:pt x="260" y="339"/>
                    </a:lnTo>
                    <a:lnTo>
                      <a:pt x="260" y="345"/>
                    </a:lnTo>
                    <a:lnTo>
                      <a:pt x="256" y="347"/>
                    </a:lnTo>
                    <a:lnTo>
                      <a:pt x="251" y="356"/>
                    </a:lnTo>
                    <a:lnTo>
                      <a:pt x="249" y="357"/>
                    </a:lnTo>
                    <a:lnTo>
                      <a:pt x="242" y="366"/>
                    </a:lnTo>
                    <a:lnTo>
                      <a:pt x="225" y="393"/>
                    </a:lnTo>
                    <a:lnTo>
                      <a:pt x="189" y="411"/>
                    </a:lnTo>
                    <a:lnTo>
                      <a:pt x="188" y="413"/>
                    </a:lnTo>
                    <a:lnTo>
                      <a:pt x="184" y="419"/>
                    </a:lnTo>
                    <a:lnTo>
                      <a:pt x="184" y="424"/>
                    </a:lnTo>
                    <a:lnTo>
                      <a:pt x="184" y="430"/>
                    </a:lnTo>
                    <a:lnTo>
                      <a:pt x="184" y="439"/>
                    </a:lnTo>
                    <a:lnTo>
                      <a:pt x="184" y="453"/>
                    </a:lnTo>
                    <a:lnTo>
                      <a:pt x="184" y="469"/>
                    </a:lnTo>
                    <a:lnTo>
                      <a:pt x="184" y="478"/>
                    </a:lnTo>
                    <a:lnTo>
                      <a:pt x="173" y="478"/>
                    </a:lnTo>
                    <a:lnTo>
                      <a:pt x="164" y="475"/>
                    </a:lnTo>
                    <a:lnTo>
                      <a:pt x="157" y="469"/>
                    </a:lnTo>
                    <a:lnTo>
                      <a:pt x="151" y="464"/>
                    </a:lnTo>
                    <a:lnTo>
                      <a:pt x="151" y="449"/>
                    </a:lnTo>
                    <a:lnTo>
                      <a:pt x="148" y="435"/>
                    </a:lnTo>
                    <a:lnTo>
                      <a:pt x="141" y="424"/>
                    </a:lnTo>
                    <a:lnTo>
                      <a:pt x="130" y="413"/>
                    </a:lnTo>
                    <a:lnTo>
                      <a:pt x="117" y="417"/>
                    </a:lnTo>
                    <a:lnTo>
                      <a:pt x="110" y="417"/>
                    </a:lnTo>
                    <a:lnTo>
                      <a:pt x="101" y="413"/>
                    </a:lnTo>
                    <a:lnTo>
                      <a:pt x="94" y="408"/>
                    </a:lnTo>
                    <a:lnTo>
                      <a:pt x="83" y="402"/>
                    </a:lnTo>
                    <a:lnTo>
                      <a:pt x="72" y="397"/>
                    </a:lnTo>
                    <a:lnTo>
                      <a:pt x="59" y="393"/>
                    </a:lnTo>
                    <a:lnTo>
                      <a:pt x="49" y="392"/>
                    </a:lnTo>
                    <a:lnTo>
                      <a:pt x="38" y="402"/>
                    </a:lnTo>
                    <a:lnTo>
                      <a:pt x="21" y="424"/>
                    </a:lnTo>
                    <a:lnTo>
                      <a:pt x="5" y="448"/>
                    </a:lnTo>
                    <a:lnTo>
                      <a:pt x="0" y="455"/>
                    </a:lnTo>
                    <a:lnTo>
                      <a:pt x="21" y="475"/>
                    </a:lnTo>
                    <a:lnTo>
                      <a:pt x="25" y="516"/>
                    </a:lnTo>
                    <a:lnTo>
                      <a:pt x="29" y="516"/>
                    </a:lnTo>
                    <a:lnTo>
                      <a:pt x="38" y="513"/>
                    </a:lnTo>
                    <a:lnTo>
                      <a:pt x="43" y="511"/>
                    </a:lnTo>
                    <a:lnTo>
                      <a:pt x="49" y="505"/>
                    </a:lnTo>
                    <a:lnTo>
                      <a:pt x="54" y="496"/>
                    </a:lnTo>
                    <a:lnTo>
                      <a:pt x="58" y="491"/>
                    </a:lnTo>
                    <a:lnTo>
                      <a:pt x="63" y="485"/>
                    </a:lnTo>
                    <a:lnTo>
                      <a:pt x="72" y="480"/>
                    </a:lnTo>
                    <a:lnTo>
                      <a:pt x="74" y="480"/>
                    </a:lnTo>
                    <a:lnTo>
                      <a:pt x="74" y="484"/>
                    </a:lnTo>
                    <a:lnTo>
                      <a:pt x="74" y="484"/>
                    </a:lnTo>
                    <a:lnTo>
                      <a:pt x="74" y="485"/>
                    </a:lnTo>
                    <a:lnTo>
                      <a:pt x="63" y="538"/>
                    </a:lnTo>
                    <a:lnTo>
                      <a:pt x="79" y="556"/>
                    </a:lnTo>
                    <a:lnTo>
                      <a:pt x="77" y="567"/>
                    </a:lnTo>
                    <a:lnTo>
                      <a:pt x="68" y="574"/>
                    </a:lnTo>
                    <a:lnTo>
                      <a:pt x="59" y="583"/>
                    </a:lnTo>
                    <a:lnTo>
                      <a:pt x="54" y="597"/>
                    </a:lnTo>
                    <a:lnTo>
                      <a:pt x="54" y="608"/>
                    </a:lnTo>
                    <a:lnTo>
                      <a:pt x="63" y="619"/>
                    </a:lnTo>
                    <a:lnTo>
                      <a:pt x="74" y="630"/>
                    </a:lnTo>
                    <a:lnTo>
                      <a:pt x="88" y="641"/>
                    </a:lnTo>
                    <a:lnTo>
                      <a:pt x="101" y="646"/>
                    </a:lnTo>
                    <a:lnTo>
                      <a:pt x="114" y="646"/>
                    </a:lnTo>
                    <a:lnTo>
                      <a:pt x="124" y="644"/>
                    </a:lnTo>
                    <a:lnTo>
                      <a:pt x="132" y="641"/>
                    </a:lnTo>
                    <a:lnTo>
                      <a:pt x="141" y="635"/>
                    </a:lnTo>
                    <a:lnTo>
                      <a:pt x="148" y="635"/>
                    </a:lnTo>
                    <a:lnTo>
                      <a:pt x="153" y="639"/>
                    </a:lnTo>
                    <a:lnTo>
                      <a:pt x="160" y="641"/>
                    </a:lnTo>
                    <a:lnTo>
                      <a:pt x="168" y="644"/>
                    </a:lnTo>
                    <a:lnTo>
                      <a:pt x="184" y="652"/>
                    </a:lnTo>
                    <a:lnTo>
                      <a:pt x="195" y="661"/>
                    </a:lnTo>
                    <a:lnTo>
                      <a:pt x="209" y="670"/>
                    </a:lnTo>
                    <a:lnTo>
                      <a:pt x="220" y="677"/>
                    </a:lnTo>
                    <a:lnTo>
                      <a:pt x="225" y="691"/>
                    </a:lnTo>
                    <a:lnTo>
                      <a:pt x="229" y="706"/>
                    </a:lnTo>
                    <a:lnTo>
                      <a:pt x="231" y="722"/>
                    </a:lnTo>
                    <a:lnTo>
                      <a:pt x="234" y="738"/>
                    </a:lnTo>
                    <a:lnTo>
                      <a:pt x="249" y="744"/>
                    </a:lnTo>
                    <a:lnTo>
                      <a:pt x="262" y="749"/>
                    </a:lnTo>
                    <a:lnTo>
                      <a:pt x="276" y="758"/>
                    </a:lnTo>
                    <a:lnTo>
                      <a:pt x="287" y="772"/>
                    </a:lnTo>
                    <a:lnTo>
                      <a:pt x="298" y="800"/>
                    </a:lnTo>
                    <a:lnTo>
                      <a:pt x="308" y="830"/>
                    </a:lnTo>
                    <a:lnTo>
                      <a:pt x="319" y="861"/>
                    </a:lnTo>
                    <a:lnTo>
                      <a:pt x="334" y="886"/>
                    </a:lnTo>
                    <a:lnTo>
                      <a:pt x="350" y="904"/>
                    </a:lnTo>
                    <a:lnTo>
                      <a:pt x="366" y="924"/>
                    </a:lnTo>
                    <a:lnTo>
                      <a:pt x="381" y="944"/>
                    </a:lnTo>
                    <a:lnTo>
                      <a:pt x="395" y="966"/>
                    </a:lnTo>
                    <a:lnTo>
                      <a:pt x="397" y="980"/>
                    </a:lnTo>
                    <a:lnTo>
                      <a:pt x="397" y="993"/>
                    </a:lnTo>
                    <a:lnTo>
                      <a:pt x="391" y="1007"/>
                    </a:lnTo>
                    <a:lnTo>
                      <a:pt x="381" y="1018"/>
                    </a:lnTo>
                    <a:lnTo>
                      <a:pt x="364" y="1022"/>
                    </a:lnTo>
                    <a:lnTo>
                      <a:pt x="348" y="1027"/>
                    </a:lnTo>
                    <a:lnTo>
                      <a:pt x="334" y="1032"/>
                    </a:lnTo>
                    <a:lnTo>
                      <a:pt x="319" y="1038"/>
                    </a:lnTo>
                    <a:lnTo>
                      <a:pt x="307" y="1043"/>
                    </a:lnTo>
                    <a:lnTo>
                      <a:pt x="292" y="1052"/>
                    </a:lnTo>
                    <a:lnTo>
                      <a:pt x="278" y="1063"/>
                    </a:lnTo>
                    <a:lnTo>
                      <a:pt x="262" y="1074"/>
                    </a:lnTo>
                    <a:lnTo>
                      <a:pt x="249" y="1083"/>
                    </a:lnTo>
                    <a:lnTo>
                      <a:pt x="231" y="1090"/>
                    </a:lnTo>
                    <a:lnTo>
                      <a:pt x="215" y="1094"/>
                    </a:lnTo>
                    <a:lnTo>
                      <a:pt x="198" y="1099"/>
                    </a:lnTo>
                    <a:lnTo>
                      <a:pt x="182" y="1105"/>
                    </a:lnTo>
                    <a:lnTo>
                      <a:pt x="164" y="1110"/>
                    </a:lnTo>
                    <a:lnTo>
                      <a:pt x="151" y="1119"/>
                    </a:lnTo>
                    <a:lnTo>
                      <a:pt x="141" y="1132"/>
                    </a:lnTo>
                    <a:lnTo>
                      <a:pt x="124" y="1146"/>
                    </a:lnTo>
                    <a:lnTo>
                      <a:pt x="106" y="1160"/>
                    </a:lnTo>
                    <a:lnTo>
                      <a:pt x="88" y="1171"/>
                    </a:lnTo>
                    <a:lnTo>
                      <a:pt x="68" y="1180"/>
                    </a:lnTo>
                    <a:lnTo>
                      <a:pt x="88" y="1186"/>
                    </a:lnTo>
                    <a:lnTo>
                      <a:pt x="106" y="1188"/>
                    </a:lnTo>
                    <a:lnTo>
                      <a:pt x="124" y="1193"/>
                    </a:lnTo>
                    <a:lnTo>
                      <a:pt x="142" y="1197"/>
                    </a:lnTo>
                    <a:lnTo>
                      <a:pt x="162" y="1198"/>
                    </a:lnTo>
                    <a:lnTo>
                      <a:pt x="182" y="1198"/>
                    </a:lnTo>
                    <a:lnTo>
                      <a:pt x="200" y="1202"/>
                    </a:lnTo>
                    <a:lnTo>
                      <a:pt x="220" y="1202"/>
                    </a:lnTo>
                    <a:lnTo>
                      <a:pt x="252" y="1202"/>
                    </a:lnTo>
                    <a:lnTo>
                      <a:pt x="287" y="1198"/>
                    </a:lnTo>
                    <a:lnTo>
                      <a:pt x="319" y="1193"/>
                    </a:lnTo>
                    <a:lnTo>
                      <a:pt x="354" y="1186"/>
                    </a:lnTo>
                    <a:lnTo>
                      <a:pt x="386" y="1177"/>
                    </a:lnTo>
                    <a:lnTo>
                      <a:pt x="417" y="1168"/>
                    </a:lnTo>
                    <a:lnTo>
                      <a:pt x="447" y="1155"/>
                    </a:lnTo>
                    <a:lnTo>
                      <a:pt x="478" y="1141"/>
                    </a:lnTo>
                    <a:lnTo>
                      <a:pt x="505" y="1126"/>
                    </a:lnTo>
                    <a:lnTo>
                      <a:pt x="536" y="1110"/>
                    </a:lnTo>
                    <a:lnTo>
                      <a:pt x="559" y="1094"/>
                    </a:lnTo>
                    <a:lnTo>
                      <a:pt x="588" y="1074"/>
                    </a:lnTo>
                    <a:lnTo>
                      <a:pt x="613" y="1052"/>
                    </a:lnTo>
                    <a:lnTo>
                      <a:pt x="637" y="1029"/>
                    </a:lnTo>
                    <a:lnTo>
                      <a:pt x="660" y="1007"/>
                    </a:lnTo>
                    <a:lnTo>
                      <a:pt x="682" y="982"/>
                    </a:lnTo>
                    <a:lnTo>
                      <a:pt x="666" y="966"/>
                    </a:lnTo>
                    <a:lnTo>
                      <a:pt x="646" y="955"/>
                    </a:lnTo>
                    <a:lnTo>
                      <a:pt x="626" y="940"/>
                    </a:lnTo>
                    <a:lnTo>
                      <a:pt x="610" y="929"/>
                    </a:lnTo>
                    <a:lnTo>
                      <a:pt x="590" y="922"/>
                    </a:lnTo>
                    <a:lnTo>
                      <a:pt x="574" y="917"/>
                    </a:lnTo>
                    <a:lnTo>
                      <a:pt x="557" y="904"/>
                    </a:lnTo>
                    <a:lnTo>
                      <a:pt x="547" y="893"/>
                    </a:lnTo>
                    <a:lnTo>
                      <a:pt x="547" y="892"/>
                    </a:lnTo>
                    <a:lnTo>
                      <a:pt x="547" y="888"/>
                    </a:lnTo>
                    <a:lnTo>
                      <a:pt x="543" y="888"/>
                    </a:lnTo>
                    <a:lnTo>
                      <a:pt x="543" y="886"/>
                    </a:lnTo>
                    <a:lnTo>
                      <a:pt x="543" y="874"/>
                    </a:lnTo>
                    <a:lnTo>
                      <a:pt x="547" y="863"/>
                    </a:lnTo>
                    <a:lnTo>
                      <a:pt x="547" y="855"/>
                    </a:lnTo>
                    <a:lnTo>
                      <a:pt x="548" y="845"/>
                    </a:lnTo>
                    <a:lnTo>
                      <a:pt x="557" y="819"/>
                    </a:lnTo>
                    <a:lnTo>
                      <a:pt x="567" y="791"/>
                    </a:lnTo>
                    <a:lnTo>
                      <a:pt x="579" y="769"/>
                    </a:lnTo>
                    <a:lnTo>
                      <a:pt x="601" y="753"/>
                    </a:lnTo>
                    <a:lnTo>
                      <a:pt x="613" y="749"/>
                    </a:lnTo>
                    <a:lnTo>
                      <a:pt x="624" y="744"/>
                    </a:lnTo>
                    <a:lnTo>
                      <a:pt x="631" y="742"/>
                    </a:lnTo>
                    <a:lnTo>
                      <a:pt x="642" y="738"/>
                    </a:lnTo>
                    <a:lnTo>
                      <a:pt x="655" y="738"/>
                    </a:lnTo>
                    <a:lnTo>
                      <a:pt x="666" y="736"/>
                    </a:lnTo>
                    <a:lnTo>
                      <a:pt x="673" y="729"/>
                    </a:lnTo>
                    <a:lnTo>
                      <a:pt x="684" y="727"/>
                    </a:lnTo>
                    <a:lnTo>
                      <a:pt x="695" y="727"/>
                    </a:lnTo>
                    <a:lnTo>
                      <a:pt x="704" y="722"/>
                    </a:lnTo>
                    <a:lnTo>
                      <a:pt x="715" y="718"/>
                    </a:lnTo>
                    <a:lnTo>
                      <a:pt x="725" y="713"/>
                    </a:lnTo>
                    <a:lnTo>
                      <a:pt x="736" y="711"/>
                    </a:lnTo>
                    <a:lnTo>
                      <a:pt x="749" y="707"/>
                    </a:lnTo>
                    <a:lnTo>
                      <a:pt x="760" y="707"/>
                    </a:lnTo>
                    <a:lnTo>
                      <a:pt x="770" y="711"/>
                    </a:lnTo>
                    <a:lnTo>
                      <a:pt x="776" y="717"/>
                    </a:lnTo>
                    <a:lnTo>
                      <a:pt x="783" y="722"/>
                    </a:lnTo>
                    <a:lnTo>
                      <a:pt x="792" y="729"/>
                    </a:lnTo>
                    <a:lnTo>
                      <a:pt x="803" y="736"/>
                    </a:lnTo>
                  </a:path>
                </a:pathLst>
              </a:custGeom>
              <a:solidFill>
                <a:schemeClr val="folHlink"/>
              </a:soli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21" name="Freeform 27"/>
              <p:cNvSpPr>
                <a:spLocks/>
              </p:cNvSpPr>
              <p:nvPr/>
            </p:nvSpPr>
            <p:spPr bwMode="invGray">
              <a:xfrm>
                <a:off x="530" y="2834"/>
                <a:ext cx="63" cy="73"/>
              </a:xfrm>
              <a:custGeom>
                <a:avLst/>
                <a:gdLst/>
                <a:ahLst/>
                <a:cxnLst>
                  <a:cxn ang="0">
                    <a:pos x="42" y="65"/>
                  </a:cxn>
                  <a:cxn ang="0">
                    <a:pos x="58" y="72"/>
                  </a:cxn>
                  <a:cxn ang="0">
                    <a:pos x="62" y="72"/>
                  </a:cxn>
                  <a:cxn ang="0">
                    <a:pos x="62" y="67"/>
                  </a:cxn>
                  <a:cxn ang="0">
                    <a:pos x="58" y="65"/>
                  </a:cxn>
                  <a:cxn ang="0">
                    <a:pos x="58" y="62"/>
                  </a:cxn>
                  <a:cxn ang="0">
                    <a:pos x="44" y="56"/>
                  </a:cxn>
                  <a:cxn ang="0">
                    <a:pos x="37" y="45"/>
                  </a:cxn>
                  <a:cxn ang="0">
                    <a:pos x="31" y="34"/>
                  </a:cxn>
                  <a:cxn ang="0">
                    <a:pos x="26" y="20"/>
                  </a:cxn>
                  <a:cxn ang="0">
                    <a:pos x="9" y="0"/>
                  </a:cxn>
                  <a:cxn ang="0">
                    <a:pos x="6" y="4"/>
                  </a:cxn>
                  <a:cxn ang="0">
                    <a:pos x="2" y="9"/>
                  </a:cxn>
                  <a:cxn ang="0">
                    <a:pos x="0" y="11"/>
                  </a:cxn>
                  <a:cxn ang="0">
                    <a:pos x="0" y="18"/>
                  </a:cxn>
                  <a:cxn ang="0">
                    <a:pos x="0" y="20"/>
                  </a:cxn>
                  <a:cxn ang="0">
                    <a:pos x="0" y="20"/>
                  </a:cxn>
                  <a:cxn ang="0">
                    <a:pos x="0" y="20"/>
                  </a:cxn>
                  <a:cxn ang="0">
                    <a:pos x="0" y="20"/>
                  </a:cxn>
                  <a:cxn ang="0">
                    <a:pos x="9" y="31"/>
                  </a:cxn>
                  <a:cxn ang="0">
                    <a:pos x="20" y="45"/>
                  </a:cxn>
                  <a:cxn ang="0">
                    <a:pos x="31" y="56"/>
                  </a:cxn>
                  <a:cxn ang="0">
                    <a:pos x="42" y="65"/>
                  </a:cxn>
                </a:cxnLst>
                <a:rect l="0" t="0" r="r" b="b"/>
                <a:pathLst>
                  <a:path w="63" h="73">
                    <a:moveTo>
                      <a:pt x="42" y="65"/>
                    </a:moveTo>
                    <a:lnTo>
                      <a:pt x="58" y="72"/>
                    </a:lnTo>
                    <a:lnTo>
                      <a:pt x="62" y="72"/>
                    </a:lnTo>
                    <a:lnTo>
                      <a:pt x="62" y="67"/>
                    </a:lnTo>
                    <a:lnTo>
                      <a:pt x="58" y="65"/>
                    </a:lnTo>
                    <a:lnTo>
                      <a:pt x="58" y="62"/>
                    </a:lnTo>
                    <a:lnTo>
                      <a:pt x="44" y="56"/>
                    </a:lnTo>
                    <a:lnTo>
                      <a:pt x="37" y="45"/>
                    </a:lnTo>
                    <a:lnTo>
                      <a:pt x="31" y="34"/>
                    </a:lnTo>
                    <a:lnTo>
                      <a:pt x="26" y="20"/>
                    </a:lnTo>
                    <a:lnTo>
                      <a:pt x="9" y="0"/>
                    </a:lnTo>
                    <a:lnTo>
                      <a:pt x="6" y="4"/>
                    </a:lnTo>
                    <a:lnTo>
                      <a:pt x="2" y="9"/>
                    </a:lnTo>
                    <a:lnTo>
                      <a:pt x="0" y="11"/>
                    </a:lnTo>
                    <a:lnTo>
                      <a:pt x="0" y="18"/>
                    </a:lnTo>
                    <a:lnTo>
                      <a:pt x="0" y="20"/>
                    </a:lnTo>
                    <a:lnTo>
                      <a:pt x="0" y="20"/>
                    </a:lnTo>
                    <a:lnTo>
                      <a:pt x="0" y="20"/>
                    </a:lnTo>
                    <a:lnTo>
                      <a:pt x="0" y="20"/>
                    </a:lnTo>
                    <a:lnTo>
                      <a:pt x="9" y="31"/>
                    </a:lnTo>
                    <a:lnTo>
                      <a:pt x="20" y="45"/>
                    </a:lnTo>
                    <a:lnTo>
                      <a:pt x="31" y="56"/>
                    </a:lnTo>
                    <a:lnTo>
                      <a:pt x="42" y="65"/>
                    </a:lnTo>
                  </a:path>
                </a:pathLst>
              </a:custGeom>
              <a:solidFill>
                <a:schemeClr val="folHlink"/>
              </a:soli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 dirty="0"/>
              </a:p>
            </p:txBody>
          </p:sp>
        </p:grpSp>
      </p:grpSp>
      <p:sp>
        <p:nvSpPr>
          <p:cNvPr id="3100" name="Rectangle 2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101" name="Rectangle 2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057400" y="41148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" name="Rectangle 30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1" name="Rectangle 3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2" name="Rectangle 3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7C19396D-7E58-434E-A5F9-94514B75806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0E7C91-5159-4020-B2AB-13EBE38F18F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7B107E-5119-421B-94B0-9F7996A75E3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302404-234F-4506-96FC-8C968719E59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F1BA48-3F46-41A3-BB22-B8DA0CF8624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3D24CD-9A51-4B55-B110-7CE27EA0297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0BE468-1526-4892-88BF-F30161AA366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A5FE73-F98E-472F-8A5C-F6BF15E7FE0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C3DC9C-4308-4D93-9235-B7AAB6F2B5E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37D3BC-B8DF-49AA-BDB9-82F71334764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01F0D6-08F4-47A1-AEC6-DF24D2EBC86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685800" y="117475"/>
            <a:ext cx="8456613" cy="6738938"/>
            <a:chOff x="432" y="74"/>
            <a:chExt cx="5327" cy="4245"/>
          </a:xfrm>
        </p:grpSpPr>
        <p:sp>
          <p:nvSpPr>
            <p:cNvPr id="2051" name="Rectangle 3"/>
            <p:cNvSpPr>
              <a:spLocks noChangeArrowheads="1"/>
            </p:cNvSpPr>
            <p:nvPr/>
          </p:nvSpPr>
          <p:spPr bwMode="invGray">
            <a:xfrm>
              <a:off x="432" y="4176"/>
              <a:ext cx="2208" cy="143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grpSp>
          <p:nvGrpSpPr>
            <p:cNvPr id="1033" name="Group 4"/>
            <p:cNvGrpSpPr>
              <a:grpSpLocks/>
            </p:cNvGrpSpPr>
            <p:nvPr/>
          </p:nvGrpSpPr>
          <p:grpSpPr bwMode="auto">
            <a:xfrm>
              <a:off x="2859" y="4250"/>
              <a:ext cx="2729" cy="41"/>
              <a:chOff x="2859" y="4250"/>
              <a:chExt cx="2729" cy="41"/>
            </a:xfrm>
          </p:grpSpPr>
          <p:sp>
            <p:nvSpPr>
              <p:cNvPr id="2053" name="Oval 5"/>
              <p:cNvSpPr>
                <a:spLocks noChangeArrowheads="1"/>
              </p:cNvSpPr>
              <p:nvPr/>
            </p:nvSpPr>
            <p:spPr bwMode="invGray">
              <a:xfrm>
                <a:off x="2859" y="4250"/>
                <a:ext cx="42" cy="41"/>
              </a:xfrm>
              <a:prstGeom prst="ellipse">
                <a:avLst/>
              </a:pr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2054" name="Oval 6"/>
              <p:cNvSpPr>
                <a:spLocks noChangeArrowheads="1"/>
              </p:cNvSpPr>
              <p:nvPr/>
            </p:nvSpPr>
            <p:spPr bwMode="invGray">
              <a:xfrm>
                <a:off x="3243" y="4250"/>
                <a:ext cx="42" cy="41"/>
              </a:xfrm>
              <a:prstGeom prst="ellipse">
                <a:avLst/>
              </a:pr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2055" name="Oval 7"/>
              <p:cNvSpPr>
                <a:spLocks noChangeArrowheads="1"/>
              </p:cNvSpPr>
              <p:nvPr/>
            </p:nvSpPr>
            <p:spPr bwMode="invGray">
              <a:xfrm>
                <a:off x="3627" y="4250"/>
                <a:ext cx="41" cy="41"/>
              </a:xfrm>
              <a:prstGeom prst="ellipse">
                <a:avLst/>
              </a:pr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2056" name="Oval 8"/>
              <p:cNvSpPr>
                <a:spLocks noChangeArrowheads="1"/>
              </p:cNvSpPr>
              <p:nvPr/>
            </p:nvSpPr>
            <p:spPr bwMode="invGray">
              <a:xfrm>
                <a:off x="4011" y="4250"/>
                <a:ext cx="41" cy="41"/>
              </a:xfrm>
              <a:prstGeom prst="ellipse">
                <a:avLst/>
              </a:pr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2057" name="Oval 9"/>
              <p:cNvSpPr>
                <a:spLocks noChangeArrowheads="1"/>
              </p:cNvSpPr>
              <p:nvPr/>
            </p:nvSpPr>
            <p:spPr bwMode="invGray">
              <a:xfrm>
                <a:off x="4395" y="4250"/>
                <a:ext cx="42" cy="41"/>
              </a:xfrm>
              <a:prstGeom prst="ellipse">
                <a:avLst/>
              </a:pr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2058" name="Oval 10"/>
              <p:cNvSpPr>
                <a:spLocks noChangeArrowheads="1"/>
              </p:cNvSpPr>
              <p:nvPr/>
            </p:nvSpPr>
            <p:spPr bwMode="invGray">
              <a:xfrm>
                <a:off x="4779" y="4250"/>
                <a:ext cx="42" cy="41"/>
              </a:xfrm>
              <a:prstGeom prst="ellipse">
                <a:avLst/>
              </a:pr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2059" name="Oval 11"/>
              <p:cNvSpPr>
                <a:spLocks noChangeArrowheads="1"/>
              </p:cNvSpPr>
              <p:nvPr/>
            </p:nvSpPr>
            <p:spPr bwMode="invGray">
              <a:xfrm>
                <a:off x="5163" y="4250"/>
                <a:ext cx="42" cy="41"/>
              </a:xfrm>
              <a:prstGeom prst="ellipse">
                <a:avLst/>
              </a:pr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2060" name="Oval 12"/>
              <p:cNvSpPr>
                <a:spLocks noChangeArrowheads="1"/>
              </p:cNvSpPr>
              <p:nvPr/>
            </p:nvSpPr>
            <p:spPr bwMode="invGray">
              <a:xfrm>
                <a:off x="5547" y="4250"/>
                <a:ext cx="41" cy="41"/>
              </a:xfrm>
              <a:prstGeom prst="ellipse">
                <a:avLst/>
              </a:pr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 dirty="0"/>
              </a:p>
            </p:txBody>
          </p:sp>
        </p:grpSp>
        <p:sp>
          <p:nvSpPr>
            <p:cNvPr id="2061" name="Rectangle 13"/>
            <p:cNvSpPr>
              <a:spLocks noChangeArrowheads="1"/>
            </p:cNvSpPr>
            <p:nvPr/>
          </p:nvSpPr>
          <p:spPr bwMode="invGray">
            <a:xfrm>
              <a:off x="480" y="480"/>
              <a:ext cx="5279" cy="480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062" name="Oval 14"/>
            <p:cNvSpPr>
              <a:spLocks noChangeArrowheads="1"/>
            </p:cNvSpPr>
            <p:nvPr/>
          </p:nvSpPr>
          <p:spPr bwMode="invGray">
            <a:xfrm>
              <a:off x="507" y="74"/>
              <a:ext cx="42" cy="42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063" name="Oval 15"/>
            <p:cNvSpPr>
              <a:spLocks noChangeArrowheads="1"/>
            </p:cNvSpPr>
            <p:nvPr/>
          </p:nvSpPr>
          <p:spPr bwMode="invGray">
            <a:xfrm>
              <a:off x="507" y="219"/>
              <a:ext cx="42" cy="41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064" name="Oval 16"/>
            <p:cNvSpPr>
              <a:spLocks noChangeArrowheads="1"/>
            </p:cNvSpPr>
            <p:nvPr/>
          </p:nvSpPr>
          <p:spPr bwMode="invGray">
            <a:xfrm>
              <a:off x="507" y="362"/>
              <a:ext cx="42" cy="41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</p:grpSp>
      <p:sp>
        <p:nvSpPr>
          <p:cNvPr id="1027" name="Rectangle 17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1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67" name="Rectangle 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68" name="Rectangle 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69" name="Rectangle 2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8CECEEEB-9A76-492F-BFAB-6FD2A81137F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0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slide" Target="slide1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14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76200"/>
            <a:ext cx="7772400" cy="2057400"/>
          </a:xfrm>
          <a:solidFill>
            <a:srgbClr val="FFFF00"/>
          </a:solidFill>
        </p:spPr>
        <p:txBody>
          <a:bodyPr/>
          <a:lstStyle/>
          <a:p>
            <a:r>
              <a:rPr lang="en-US" b="1" dirty="0" smtClean="0">
                <a:solidFill>
                  <a:schemeClr val="bg2"/>
                </a:solidFill>
              </a:rPr>
              <a:t> </a:t>
            </a:r>
            <a:r>
              <a:rPr lang="en-US" b="1" dirty="0">
                <a:solidFill>
                  <a:schemeClr val="bg2"/>
                </a:solidFill>
              </a:rPr>
              <a:t/>
            </a:r>
            <a:br>
              <a:rPr lang="en-US" b="1" dirty="0">
                <a:solidFill>
                  <a:schemeClr val="bg2"/>
                </a:solidFill>
              </a:rPr>
            </a:br>
            <a:r>
              <a:rPr lang="en-US" b="1" dirty="0" smtClean="0">
                <a:solidFill>
                  <a:schemeClr val="bg2"/>
                </a:solidFill>
              </a:rPr>
              <a:t/>
            </a:r>
            <a:br>
              <a:rPr lang="en-US" b="1" dirty="0" smtClean="0">
                <a:solidFill>
                  <a:schemeClr val="bg2"/>
                </a:solidFill>
              </a:rPr>
            </a:br>
            <a:r>
              <a:rPr lang="en-US" sz="9600" b="1" dirty="0" smtClean="0">
                <a:solidFill>
                  <a:schemeClr val="bg2"/>
                </a:solidFill>
              </a:rPr>
              <a:t>WB</a:t>
            </a:r>
            <a:br>
              <a:rPr lang="en-US" sz="9600" b="1" dirty="0" smtClean="0">
                <a:solidFill>
                  <a:schemeClr val="bg2"/>
                </a:solidFill>
              </a:rPr>
            </a:br>
            <a:endParaRPr lang="en-US" sz="9600" dirty="0" smtClean="0"/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1600200" y="5029200"/>
            <a:ext cx="6019800" cy="2057400"/>
          </a:xfrm>
          <a:prstGeom prst="rect">
            <a:avLst/>
          </a:prstGeom>
          <a:solidFill>
            <a:srgbClr val="FFFF00"/>
          </a:solidFill>
          <a:ln w="762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3200" b="1" dirty="0" smtClean="0">
                <a:solidFill>
                  <a:schemeClr val="bg2"/>
                </a:solidFill>
              </a:rPr>
              <a:t>Whistleblower</a:t>
            </a:r>
            <a:r>
              <a:rPr lang="en-US" sz="3200" b="1" dirty="0">
                <a:solidFill>
                  <a:schemeClr val="bg2"/>
                </a:solidFill>
              </a:rPr>
              <a:t/>
            </a:r>
            <a:br>
              <a:rPr lang="en-US" sz="3200" b="1" dirty="0">
                <a:solidFill>
                  <a:schemeClr val="bg2"/>
                </a:solidFill>
              </a:rPr>
            </a:br>
            <a:r>
              <a:rPr lang="en-US" sz="3200" b="1" dirty="0" smtClean="0">
                <a:solidFill>
                  <a:schemeClr val="bg2"/>
                </a:solidFill>
              </a:rPr>
              <a:t>Sea. Ctr. 5/20/2015 </a:t>
            </a:r>
            <a:endParaRPr lang="en-US" sz="3200" dirty="0">
              <a:solidFill>
                <a:schemeClr val="tx1"/>
              </a:solidFill>
              <a:latin typeface="+mj-lt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3866" y="2109926"/>
            <a:ext cx="4263134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59982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772400" cy="1447800"/>
          </a:xfrm>
          <a:solidFill>
            <a:srgbClr val="FF0000"/>
          </a:solidFill>
        </p:spPr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Two parts of ANY WB Law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05000"/>
            <a:ext cx="7772400" cy="4267200"/>
          </a:xfrm>
          <a:solidFill>
            <a:srgbClr val="FFFF00"/>
          </a:solidFill>
        </p:spPr>
        <p:txBody>
          <a:bodyPr/>
          <a:lstStyle/>
          <a:p>
            <a:endParaRPr lang="en-US" sz="3600" dirty="0" smtClean="0">
              <a:solidFill>
                <a:schemeClr val="bg2"/>
              </a:solidFill>
            </a:endParaRPr>
          </a:p>
          <a:p>
            <a:r>
              <a:rPr lang="en-US" sz="3600" dirty="0" smtClean="0">
                <a:solidFill>
                  <a:schemeClr val="bg2"/>
                </a:solidFill>
              </a:rPr>
              <a:t>Report wrongdoing (See something? Say something!) </a:t>
            </a:r>
          </a:p>
          <a:p>
            <a:endParaRPr lang="en-US" sz="3600" dirty="0" smtClean="0">
              <a:solidFill>
                <a:schemeClr val="bg2"/>
              </a:solidFill>
            </a:endParaRPr>
          </a:p>
          <a:p>
            <a:r>
              <a:rPr lang="en-US" sz="3600" dirty="0" smtClean="0">
                <a:solidFill>
                  <a:schemeClr val="bg2"/>
                </a:solidFill>
              </a:rPr>
              <a:t>Prevent retaliation. </a:t>
            </a:r>
          </a:p>
          <a:p>
            <a:pPr lvl="1">
              <a:buNone/>
            </a:pPr>
            <a:endParaRPr lang="en-US" sz="4000" dirty="0" smtClean="0"/>
          </a:p>
        </p:txBody>
      </p:sp>
    </p:spTree>
    <p:extLst>
      <p:ext uri="{BB962C8B-B14F-4D97-AF65-F5344CB8AC3E}">
        <p14:creationId xmlns:p14="http://schemas.microsoft.com/office/powerpoint/2010/main" val="811436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 flipH="1" flipV="1">
            <a:off x="4267200" y="1566164"/>
            <a:ext cx="320675" cy="5139435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dirty="0"/>
          </a:p>
          <a:p>
            <a:pPr algn="ctr"/>
            <a:endParaRPr lang="en-US" dirty="0"/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914400" y="1617677"/>
            <a:ext cx="2378075" cy="731838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000" b="1" u="sng" dirty="0" smtClean="0"/>
              <a:t>Reporting</a:t>
            </a:r>
            <a:endParaRPr lang="en-US" sz="4000" b="1" u="sng" dirty="0"/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6722669" y="1600200"/>
            <a:ext cx="1462088" cy="731838"/>
          </a:xfrm>
          <a:prstGeom prst="rect">
            <a:avLst/>
          </a:prstGeom>
          <a:solidFill>
            <a:srgbClr val="33CC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 b="1" u="sng" dirty="0" smtClean="0"/>
              <a:t>Retaliation</a:t>
            </a:r>
            <a:endParaRPr lang="en-US" sz="2000" b="1" u="sng" dirty="0"/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2400300" y="2695724"/>
            <a:ext cx="1143000" cy="502443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 u="sng" dirty="0" smtClean="0"/>
              <a:t>What?</a:t>
            </a:r>
            <a:endParaRPr lang="en-US" b="1" u="sng" dirty="0"/>
          </a:p>
        </p:txBody>
      </p:sp>
      <p:sp>
        <p:nvSpPr>
          <p:cNvPr id="4105" name="Rectangle 15"/>
          <p:cNvSpPr>
            <a:spLocks noChangeArrowheads="1"/>
          </p:cNvSpPr>
          <p:nvPr/>
        </p:nvSpPr>
        <p:spPr bwMode="auto">
          <a:xfrm>
            <a:off x="457200" y="2560638"/>
            <a:ext cx="1531937" cy="547686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 u="sng" dirty="0" smtClean="0"/>
              <a:t>To Whom?</a:t>
            </a:r>
            <a:endParaRPr lang="en-US" b="1" u="sng" dirty="0"/>
          </a:p>
        </p:txBody>
      </p:sp>
      <p:sp>
        <p:nvSpPr>
          <p:cNvPr id="4107" name="Rectangle 17"/>
          <p:cNvSpPr>
            <a:spLocks noChangeArrowheads="1"/>
          </p:cNvSpPr>
          <p:nvPr/>
        </p:nvSpPr>
        <p:spPr bwMode="auto">
          <a:xfrm>
            <a:off x="457200" y="3350607"/>
            <a:ext cx="1546065" cy="503236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 u="sng" dirty="0" smtClean="0"/>
              <a:t>How?</a:t>
            </a:r>
            <a:endParaRPr lang="en-US" b="1" u="sng" dirty="0"/>
          </a:p>
        </p:txBody>
      </p:sp>
      <p:sp>
        <p:nvSpPr>
          <p:cNvPr id="4108" name="Rectangle 18"/>
          <p:cNvSpPr>
            <a:spLocks noChangeArrowheads="1"/>
          </p:cNvSpPr>
          <p:nvPr/>
        </p:nvSpPr>
        <p:spPr bwMode="auto">
          <a:xfrm>
            <a:off x="2400300" y="3602226"/>
            <a:ext cx="1143000" cy="533656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 dirty="0" smtClean="0">
                <a:hlinkClick r:id="rId2" action="ppaction://hlinksldjump"/>
              </a:rPr>
              <a:t>When</a:t>
            </a:r>
            <a:r>
              <a:rPr lang="en-US" b="1" dirty="0" smtClean="0"/>
              <a:t>?</a:t>
            </a:r>
            <a:endParaRPr lang="en-US" b="1" dirty="0"/>
          </a:p>
        </p:txBody>
      </p:sp>
      <p:sp>
        <p:nvSpPr>
          <p:cNvPr id="4109" name="Rectangle 25"/>
          <p:cNvSpPr>
            <a:spLocks noChangeArrowheads="1"/>
          </p:cNvSpPr>
          <p:nvPr/>
        </p:nvSpPr>
        <p:spPr bwMode="auto">
          <a:xfrm>
            <a:off x="5780583" y="2854258"/>
            <a:ext cx="1585912" cy="509135"/>
          </a:xfrm>
          <a:prstGeom prst="rect">
            <a:avLst/>
          </a:prstGeom>
          <a:solidFill>
            <a:srgbClr val="33CC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 smtClean="0">
                <a:hlinkClick r:id="rId3" action="ppaction://hlinksldjump"/>
              </a:rPr>
              <a:t>What is it?</a:t>
            </a:r>
            <a:endParaRPr lang="en-US" dirty="0"/>
          </a:p>
        </p:txBody>
      </p:sp>
      <p:sp>
        <p:nvSpPr>
          <p:cNvPr id="4111" name="Rectangle 27"/>
          <p:cNvSpPr>
            <a:spLocks noChangeArrowheads="1"/>
          </p:cNvSpPr>
          <p:nvPr/>
        </p:nvSpPr>
        <p:spPr bwMode="auto">
          <a:xfrm>
            <a:off x="2550479" y="5613750"/>
            <a:ext cx="992821" cy="4572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 smtClean="0">
                <a:solidFill>
                  <a:schemeClr val="bg2"/>
                </a:solidFill>
              </a:rPr>
              <a:t>Results?</a:t>
            </a:r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18478" name="Rectangle 46"/>
          <p:cNvSpPr>
            <a:spLocks noChangeArrowheads="1"/>
          </p:cNvSpPr>
          <p:nvPr/>
        </p:nvSpPr>
        <p:spPr bwMode="auto">
          <a:xfrm>
            <a:off x="5162018" y="1617677"/>
            <a:ext cx="3121302" cy="953745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dirty="0" smtClean="0"/>
              <a:t> </a:t>
            </a:r>
            <a:r>
              <a:rPr lang="en-US" sz="4000" b="1" u="sng" dirty="0" smtClean="0"/>
              <a:t>Retaliation</a:t>
            </a:r>
          </a:p>
        </p:txBody>
      </p:sp>
      <p:sp>
        <p:nvSpPr>
          <p:cNvPr id="4114" name="Rectangle 47"/>
          <p:cNvSpPr>
            <a:spLocks noChangeArrowheads="1"/>
          </p:cNvSpPr>
          <p:nvPr/>
        </p:nvSpPr>
        <p:spPr bwMode="auto">
          <a:xfrm>
            <a:off x="5689806" y="4001728"/>
            <a:ext cx="2064945" cy="914400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 dirty="0" smtClean="0">
                <a:hlinkClick r:id="" action="ppaction://noaction"/>
              </a:rPr>
              <a:t>Retaliation </a:t>
            </a:r>
          </a:p>
          <a:p>
            <a:pPr algn="ctr"/>
            <a:r>
              <a:rPr lang="en-US" b="1" dirty="0" smtClean="0">
                <a:hlinkClick r:id="" action="ppaction://noaction"/>
              </a:rPr>
              <a:t>Investigations</a:t>
            </a:r>
            <a:endParaRPr lang="en-US" b="1" dirty="0"/>
          </a:p>
        </p:txBody>
      </p:sp>
      <p:sp>
        <p:nvSpPr>
          <p:cNvPr id="4115" name="Rectangle 48"/>
          <p:cNvSpPr>
            <a:spLocks noChangeArrowheads="1"/>
          </p:cNvSpPr>
          <p:nvPr/>
        </p:nvSpPr>
        <p:spPr bwMode="auto">
          <a:xfrm>
            <a:off x="5253926" y="5323459"/>
            <a:ext cx="1053314" cy="411957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 smtClean="0"/>
              <a:t>Who?</a:t>
            </a:r>
            <a:endParaRPr lang="en-US" dirty="0"/>
          </a:p>
        </p:txBody>
      </p:sp>
      <p:sp>
        <p:nvSpPr>
          <p:cNvPr id="4116" name="Rectangle 49"/>
          <p:cNvSpPr>
            <a:spLocks noChangeArrowheads="1"/>
          </p:cNvSpPr>
          <p:nvPr/>
        </p:nvSpPr>
        <p:spPr bwMode="auto">
          <a:xfrm>
            <a:off x="7040778" y="5340228"/>
            <a:ext cx="1216302" cy="547043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 smtClean="0">
                <a:hlinkClick r:id="" action="ppaction://noaction"/>
              </a:rPr>
              <a:t>Results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2" name="AutoShape 4" descr="data:image/jpeg;base64,/9j/4AAQSkZJRgABAQAAAQABAAD/2wCEAAkGBxIHBhUIBxQUFhUXGBsaGBYYGBggGhoYHh0YHxgYGh0eHigjGhwlHRgfITItJSktLy8wIyIzODMsNygtLywBCgoKBQUFDgUFDisZExkrKysrKysrKysrKysrKysrKysrKysrKysrKysrKysrKysrKysrKysrKysrKysrKysrK//AABEIALkBEQMBIgACEQEDEQH/xAAcAAEAAgIDAQAAAAAAAAAAAAAABAcFCAECBgP/xABMEAACAQICBAcIDQwCAwEAAAAAAQIDBAURBhIhMQcTIkFRYXEIFSRCVIGRkxQYMjNScnOSobHB0dIWFyM0NmJ0gqOys8NDolOD8GP/xAAUAQEAAAAAAAAAAAAAAAAAAAAA/8QAFBEBAAAAAAAAAAAAAAAAAAAAAP/aAAwDAQACEQMRAD8AvEAAAAAAAAAAAAAAAAAAAAABAxrGLfArF32L1Y0qaeWtLpe5Jb29m5bT54DpBa6RWjusFrRqwTybjnmn0NNJrzoDJgAAAAAAAAAAAAAAAAAAAAAAAAAAAAAAAAAAAAAAAAAAAAKw4etHLjG9G4XeHuOpbcZVqwbybiorlR5m4pS2dewxnc86OXGHYfVxm61VSuYx4uOfKepKa1mtyW15c76ufjh8039g2n5L4c+XUjnXkvFpvdT7Zb3+78YxfABptxVT8k8RfJetK3b5ntlOn59sl163SgL3AAAAAAAAAAAAAAAAAAAAAAAAAAAAAAAAMPpXpJb6K4PLFMWk1FPJRW2U5vPKEVzt5PzJt7EZgqHukLWpV0ct7mkm6cKr18lsTlHKEn0LY12tdIGKqd0E1XfFWC1c9mdfKTXq8l9JaGgumNDTTCXf2ClBxlqzhLLOMsk962NNPY/qNPzYzuebu2/JOVpbSj7I42UqsM+U1sUJJfB1Uls2Z5gWuAYnG9JrPAaevi9xSp/uyktZ9kVyn5kBljiTUY60tiKX0p4eKdHOhovRdR/+Wrmo9qguVLzuPYVVjGlGJaZXPse7q1q2s9lGmnq79mVOCyeXTk2BsljPCThWDScLq7pyktmrTzqPNb09RNRfa0eWr8POGwnq0qN3Lr1KaT61nUz9KK3wLgXxTFKfG3UadvH/APWXK+bFNrz5GTvuAe+oUHUtq9vNrbq5zj6HqtAV7pbjL0h0lr4s80qtRyinvUN0E+tRSREwe/lheLUsQo+6pVIzXbFp/YQwBsZT4esOk8qlC7X8tJ/7D0mEcKWE4rLUp3UKcuispU/+0ko/SU/gfAjfYph8L2rWt6cakYzim5yllJZrPKOS2PpPnjPAjidhSdWydG4S8WEmp+iaSfpzA2VpVI1qaqUmmnuaeafYzsae2WK4loTeulbzuLaee2nJNJ9bhJasu3Jln6LcPLWVDSihnzcbR+uUG/qfmAvMGCwHTGw0ginhNzSm34merP5kspfQZ0DD6WaR0dFcEni2JazjHJKMVnKUnsUVns/+ZUk+6DfHfo7BavXX2teryX0ntuGy7tqWgVe3xOUdeajxMc1rOopJpxW/Jc/VmasgbgaD6ZW+meFu8w3Wi4vVqU5Za0HzZ5bGnzNb9u5ppejKI7mq1qey7y7yfF6tOGfM55yeS6Wl6M10l7gAAAAAAAAAAAAAAAAAAAPjeWsL61la3kYzhNNSjJZpp700fYAUPp9wLQs4+zdGKmSlJRVvPNvOT3QnvyS28rmTeZXNxobimETjcq1uFsUo1KSckk9zU6eaW/pNprvwqrOv4tNqEeuWtHjJebZHqan0kmz8FvZ2b3SzqU+xv9JHzSafZNJbgNV++eOX8fYUamIzy2aiddvsaW1+cymC8EOLYzPjbikqEXtc68sn18lZzz7UjaMAVJo9wE2dnlUxyrUuJfBj+jh9Dcn85Fl4PgdtglDicIo06UefUik32vfJ9pkAAOJR1ouL5zkAaS4nauyxKraS2OE5Qa+LJr7COlrPKJafDroV3kxf8oLRrirmo9aPPCq05Sy6Yyyb6nn1GL4G9Cvyr0g9lXDSo20oTmuecm24QXU9R5vo7dgbMYRb+w8Jo2r8SnCPzYpfYSwAImJ4XQxa29jYnSp1YfBnFSXbt3MrjSLgOsMRzqYROpbSfMuXT+bJ5+iSXUWkANY8c4GMUwuTnZRhcRW50pJSy6XGeTz+LmYSN7jeCr2PrYjS5tV8evQn9htuANQqGimLaQ3fGexrurN/8lSM0vPUqZL0s9poBwOvF6jr6Q1eLjB+9U8nKazaUtf3Ki3FrZnnlzZpl94nJzjGypPKVTNNrfGC98l1bOSnzSlEg04q1g72mslTq1FJLdxTa1vm5KXZFrnAn4PhVHBcPjh+F0406cFkox+lt723zt7WTQAAAAAAAAAAAAAAAAAAAAEbEK7oW/6HLXk1GCfwnuz6ltk+pMkkCj4XiTreJSzhHoc375LryWUE96fGIBcUFa4WqFPPJaqze98pZt9Lb2s74nSlKiq9us503rxXwsk1KHRyotx27m0+Y7Yl+pvtj/dElAdKNWNejGtRecZJNPpT2p+g7kGz8Fu52b3POpT7G+XHzSefZNLmJwAAAAABUndI/snb/wAQv8dQxncze833bQ/3GT7pH9k7f+IX+OoYzuZveb7tof7gLuAAAAAACFicnOCs6TalUeWa3xh48urZsT+E4gdcO8JrSv3ulyafya8ZfHlnLNb46nQc4YtanUT/APLP6yZCCpwUIJJJZJLclzIiYX7mp8rP6wOMLlxSlYz308suum8+Lf0OPW4tk4x+J+DTjiK3QzVT5KWWs/5WlPPoUkt5kAAAAAAAAAAAAAAAAAAAAjYhcO3ts6OTnJqME+eT3Z9S3vqTO9pbq1to0IZvJb3vb55Ppbe19bI1LwvEnV8WlnGPXN+7l5llFds0TwIuJfqb7Y/3RJRFxL9TfbH+6JKAiYlTbpKvQWc6b1opc/NKP80W0uvJ8xIpVFWpKrSecZJNPpT2pncg2Xg11Kye7bOn8Vvlx/lk/MpRQE4AAAABUndI/snb/wAQv8dQxncze833bQ/3GT7pH9k7f+IX+OoYzuZveb7tof7gLuAAAAACDYeE15Xz3Pk0/iJ7ZfzSzfWlE5xObdNWtF5SqPVzW+MfHl1ZR3fvOPSS6cFSpqnTWSSySXMluQHYhYX7mp8rP6yaQsL9zU+Vn9YEyS1o6stxCwtulGVjU308km97pv3t9exOLb3uLZOIOI+D1I363R2T+TeWb/laUuxS6QJwAAAAAAAAAAAAAAABGv7h29s5U9snlGC6ZPZHPq531JskkCHheJup4tLkrrqNcp/yxajmueU1zASbS3VrbRox25La3vb3uT6282+0+wAEXEv1N9sf7okoi4l+pvtj/dElACHidN8Urmgm503rJLfJePDrzjnl+9qvmJgA6UqirUlVpNOMkmmtzT2po7kCx8Fup2L3bZ0/iN8qK+LJ82xRlBE8AAAKk7pH9k7f+IX+OoYzuZveb7tof7jJ90j+ydv/ABC/x1DGdzN7zfdtD/cBdwAAAELE6j4pW1BtTqPVTW+K8efU1HPLm1tVc4HWx8KuZXz3e4p/ET5Ul8aS7GowZPOlKmqNJUqSSikkktyS3JHcAQsL9zU+Vn9ZNIWF+5qfKz+sCacSipxcZrNPY11HIAhYZJ04OzqPlU9ib3uD9xLr2clvpjImkDEPBq0b9bo8mp8m/GfxXlLN7o6/STwAAAAAAAAAAAAADh7thV2lGmmJaDUuLuLCFWis/CIVJasm225VFqciUm83nszbybLSOJRU46s1mnvTAob2wNbyKn62X4R7YGt5FT9bL8JYGkXBNheOSdXinQm/HoPV/wCuTh9B4PEe5/mpt4ZeRa5lUptNdsoyefoQEa44e6telxbsqa2r/llzNP4PUfX2wNbyKn62X4TEz4CMTi+TVtH/AOyp9tM+trwC4hOfhVe1iulSqSfo1F9YGR9sDW8ip+tl+E5jw/15yUYWMG3sSVWW1/NMnhHADQpSUsYuqlT92nBQXZm3Jv6CxdHNCcP0aylhNvCM1/yPlVPnSza82SAxOieK4lpJUp3uK2cLSnF5pynJ1JJrJx4vVWUWn4zW1J5PI9uAAAAFQ90lWitGrag2tZ19ZLnaUJJvzOS9Ji+5nrRTvqLfKfEtLqXGpv0tek8PwyaQyx7TitBv9HQbo01zLVeU32uefmy6DGcHGkEtGtMKF9TeUXJU6i5nTm0pZ9myXakBt6AAB5TS27xDCqzxLA7andRUNXU13GpBZ5ycVk1PW2Z5NPkx2M9WAKIr8PVxbVnRuLCMZReTjKpNNPoacM0dPbA1vIqfrZfhLh0g0VstI6erjNvTqPLJSayml1TWUl5mVzjPAJaXEnPCLirRz8WaVSK6l7l+lsDCe2BreRU/Wy/CfG24eqtBSSs6b1pOXvsud7vcke74A76EvA7i2mv3nUi/QoS+sjR4CMTbydS0X/sqfZTAy/tga3kVP1svwj2wNbyKn62X4TjD+5/rTaeI3lOPSqdOUu1JycfqPcaP8DeF4RJVLmE7ia56zzj8yKUWvjZgYjRXhJxLTGrxGGYbTdN7J1J1ZKklzqT1NvYk31Fp2NGVvZwo1pazjFJy27cu3ed6FGNvSVG3jGMVsUYpJJdCS3H0AAAAAAAAAAAAAAAAAAAAAAAAAAAAcTlqxcnzHJ8L+qqFjUq1Hkowk2+pJtgaV4hcey7+pcy8ecpelt/aRwAN18GuPZeEUbl+PThL0xT+0mGE0JrKvodZ1YPNO3pf2RM2AAAAAAAAAAAAAAAAAAAAAAAAAAAAAAAAAAOlafF0XNcybA7g13XD5fZbbe29FT8Y/P5feT239T8QGxANd/z+X3k9t/U/EV/pFpNXx3GquKVZODqNNwhKSisklsWfUBuBeXtKwouvfVIU4rfKclFLtbeRTHC3wr0LnC6mA6My4x1Fq1a69woP3UIfCbWxvdk9mbeyjZzdSWtUbb6W9p1AAAC5eB/hSpYNYRwDSNuNOLfFVtrUU3nqTy2pZvY+bPJ5JF6YfiVHEqPHYdVp1YvxoTjJelM0mO0ZOEtaDafSgN4QaX4XjlfDsSpX0Jyk6dSM1GUparcZJpPbueRZH5/L7ye2/qfiA2IBrv8An8vvJ7b+p+Ifn8vvJ7b+p+IDYgGP0ev3imAW+I1UlKrRp1GluTnCMml1bTIAAAAAAAAAAAAAAAAAAAAAAAAADhrNZM5AEDvLbeT0PVw+4d5bbyej6uH3E8AQO8tt5PR9XD7h3ltvJ6Pq4fcTwBA7y23k9H1cPuHeW28no+rh9xPAEDvLbeT0fVw+4d5bbyej6uH3E8AQO8tt5PR9XD7h3ltvJ6Pq4fcTwBA7y23k9H1cPuHeW28no+rh9xPAEDvLbeT0fVw+4d5bbyej6uH3E8AdacFTgqdNJJLJJbEktyS5kdgAAAAAAAAAAAAAAAAAAAAAAAAAAAAAAAAAAAAAAAAAAAAAAAAAAAAAAAAAAAAAAD//2Q=="/>
          <p:cNvSpPr>
            <a:spLocks noChangeAspect="1" noChangeArrowheads="1"/>
          </p:cNvSpPr>
          <p:nvPr/>
        </p:nvSpPr>
        <p:spPr bwMode="auto">
          <a:xfrm>
            <a:off x="114300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" name="AutoShape 6" descr="data:image/jpeg;base64,/9j/4AAQSkZJRgABAQAAAQABAAD/2wCEAAkGBxIHBhUIBxQUFhUXGBsaGBYYGBggGhoYHh0YHxgYGh0eHigjGhwlHRgfITItJSktLy8wIyIzODMsNygtLywBCgoKBQUFDgUFDisZExkrKysrKysrKysrKysrKysrKysrKysrKysrKysrKysrKysrKysrKysrKysrKysrKysrK//AABEIALkBEQMBIgACEQEDEQH/xAAcAAEAAgIDAQAAAAAAAAAAAAAABAcFCAECBgP/xABMEAACAQICBAcIDQwCAwEAAAAAAQIDBAURBhIhMQcTIkFRYXEIFSRCVIGRkxQYMjNScnOSobHB0dIWFyM0NmJ0gqOys8NDolOD8GP/xAAUAQEAAAAAAAAAAAAAAAAAAAAA/8QAFBEBAAAAAAAAAAAAAAAAAAAAAP/aAAwDAQACEQMRAD8AvEAAAAAAAAAAAAAAAAAAAAABAxrGLfArF32L1Y0qaeWtLpe5Jb29m5bT54DpBa6RWjusFrRqwTybjnmn0NNJrzoDJgAAAAAAAAAAAAAAAAAAAAAAAAAAAAAAAAAAAAAAAAAAAAKw4etHLjG9G4XeHuOpbcZVqwbybiorlR5m4pS2dewxnc86OXGHYfVxm61VSuYx4uOfKepKa1mtyW15c76ufjh8039g2n5L4c+XUjnXkvFpvdT7Zb3+78YxfABptxVT8k8RfJetK3b5ntlOn59sl163SgL3AAAAAAAAAAAAAAAAAAAAAAAAAAAAAAAAMPpXpJb6K4PLFMWk1FPJRW2U5vPKEVzt5PzJt7EZgqHukLWpV0ct7mkm6cKr18lsTlHKEn0LY12tdIGKqd0E1XfFWC1c9mdfKTXq8l9JaGgumNDTTCXf2ClBxlqzhLLOMsk962NNPY/qNPzYzuebu2/JOVpbSj7I42UqsM+U1sUJJfB1Uls2Z5gWuAYnG9JrPAaevi9xSp/uyktZ9kVyn5kBljiTUY60tiKX0p4eKdHOhovRdR/+Wrmo9qguVLzuPYVVjGlGJaZXPse7q1q2s9lGmnq79mVOCyeXTk2BsljPCThWDScLq7pyktmrTzqPNb09RNRfa0eWr8POGwnq0qN3Lr1KaT61nUz9KK3wLgXxTFKfG3UadvH/APWXK+bFNrz5GTvuAe+oUHUtq9vNrbq5zj6HqtAV7pbjL0h0lr4s80qtRyinvUN0E+tRSREwe/lheLUsQo+6pVIzXbFp/YQwBsZT4esOk8qlC7X8tJ/7D0mEcKWE4rLUp3UKcuispU/+0ko/SU/gfAjfYph8L2rWt6cakYzim5yllJZrPKOS2PpPnjPAjidhSdWydG4S8WEmp+iaSfpzA2VpVI1qaqUmmnuaeafYzsae2WK4loTeulbzuLaee2nJNJ9bhJasu3Jln6LcPLWVDSihnzcbR+uUG/qfmAvMGCwHTGw0ginhNzSm34merP5kspfQZ0DD6WaR0dFcEni2JazjHJKMVnKUnsUVns/+ZUk+6DfHfo7BavXX2teryX0ntuGy7tqWgVe3xOUdeajxMc1rOopJpxW/Jc/VmasgbgaD6ZW+meFu8w3Wi4vVqU5Za0HzZ5bGnzNb9u5ppejKI7mq1qey7y7yfF6tOGfM55yeS6Wl6M10l7gAAAAAAAAAAAAAAAAAAAPjeWsL61la3kYzhNNSjJZpp700fYAUPp9wLQs4+zdGKmSlJRVvPNvOT3QnvyS28rmTeZXNxobimETjcq1uFsUo1KSckk9zU6eaW/pNprvwqrOv4tNqEeuWtHjJebZHqan0kmz8FvZ2b3SzqU+xv9JHzSafZNJbgNV++eOX8fYUamIzy2aiddvsaW1+cymC8EOLYzPjbikqEXtc68sn18lZzz7UjaMAVJo9wE2dnlUxyrUuJfBj+jh9Dcn85Fl4PgdtglDicIo06UefUik32vfJ9pkAAOJR1ouL5zkAaS4nauyxKraS2OE5Qa+LJr7COlrPKJafDroV3kxf8oLRrirmo9aPPCq05Sy6Yyyb6nn1GL4G9Cvyr0g9lXDSo20oTmuecm24QXU9R5vo7dgbMYRb+w8Jo2r8SnCPzYpfYSwAImJ4XQxa29jYnSp1YfBnFSXbt3MrjSLgOsMRzqYROpbSfMuXT+bJ5+iSXUWkANY8c4GMUwuTnZRhcRW50pJSy6XGeTz+LmYSN7jeCr2PrYjS5tV8evQn9htuANQqGimLaQ3fGexrurN/8lSM0vPUqZL0s9poBwOvF6jr6Q1eLjB+9U8nKazaUtf3Ki3FrZnnlzZpl94nJzjGypPKVTNNrfGC98l1bOSnzSlEg04q1g72mslTq1FJLdxTa1vm5KXZFrnAn4PhVHBcPjh+F0406cFkox+lt723zt7WTQAAAAAAAAAAAAAAAAAAAAEbEK7oW/6HLXk1GCfwnuz6ltk+pMkkCj4XiTreJSzhHoc375LryWUE96fGIBcUFa4WqFPPJaqze98pZt9Lb2s74nSlKiq9us503rxXwsk1KHRyotx27m0+Y7Yl+pvtj/dElAdKNWNejGtRecZJNPpT2p+g7kGz8Fu52b3POpT7G+XHzSefZNLmJwAAAAABUndI/snb/wAQv8dQxncze833bQ/3GT7pH9k7f+IX+OoYzuZveb7tof7gLuAAAAAACFicnOCs6TalUeWa3xh48urZsT+E4gdcO8JrSv3ulyafya8ZfHlnLNb46nQc4YtanUT/APLP6yZCCpwUIJJJZJLclzIiYX7mp8rP6wOMLlxSlYz308suum8+Lf0OPW4tk4x+J+DTjiK3QzVT5KWWs/5WlPPoUkt5kAAAAAAAAAAAAAAAAAAAAjYhcO3ts6OTnJqME+eT3Z9S3vqTO9pbq1to0IZvJb3vb55Ppbe19bI1LwvEnV8WlnGPXN+7l5llFds0TwIuJfqb7Y/3RJRFxL9TfbH+6JKAiYlTbpKvQWc6b1opc/NKP80W0uvJ8xIpVFWpKrSecZJNPpT2pncg2Xg11Kye7bOn8Vvlx/lk/MpRQE4AAAABUndI/snb/wAQv8dQxncze833bQ/3GT7pH9k7f+IX+OoYzuZveb7tof7gLuAAAAACDYeE15Xz3Pk0/iJ7ZfzSzfWlE5xObdNWtF5SqPVzW+MfHl1ZR3fvOPSS6cFSpqnTWSSySXMluQHYhYX7mp8rP6yaQsL9zU+Vn9YEyS1o6stxCwtulGVjU308km97pv3t9exOLb3uLZOIOI+D1I363R2T+TeWb/laUuxS6QJwAAAAAAAAAAAAAAABGv7h29s5U9snlGC6ZPZHPq531JskkCHheJup4tLkrrqNcp/yxajmueU1zASbS3VrbRox25La3vb3uT6282+0+wAEXEv1N9sf7okoi4l+pvtj/dElACHidN8Urmgm503rJLfJePDrzjnl+9qvmJgA6UqirUlVpNOMkmmtzT2po7kCx8Fup2L3bZ0/iN8qK+LJ82xRlBE8AAAKk7pH9k7f+IX+OoYzuZveb7tof7jJ90j+ydv/ABC/x1DGdzN7zfdtD/cBdwAAAELE6j4pW1BtTqPVTW+K8efU1HPLm1tVc4HWx8KuZXz3e4p/ET5Ul8aS7GowZPOlKmqNJUqSSikkktyS3JHcAQsL9zU+Vn9ZNIWF+5qfKz+sCacSipxcZrNPY11HIAhYZJ04OzqPlU9ib3uD9xLr2clvpjImkDEPBq0b9bo8mp8m/GfxXlLN7o6/STwAAAAAAAAAAAAADh7thV2lGmmJaDUuLuLCFWis/CIVJasm225VFqciUm83nszbybLSOJRU46s1mnvTAob2wNbyKn62X4R7YGt5FT9bL8JYGkXBNheOSdXinQm/HoPV/wCuTh9B4PEe5/mpt4ZeRa5lUptNdsoyefoQEa44e6telxbsqa2r/llzNP4PUfX2wNbyKn62X4TEz4CMTi+TVtH/AOyp9tM+trwC4hOfhVe1iulSqSfo1F9YGR9sDW8ip+tl+E5jw/15yUYWMG3sSVWW1/NMnhHADQpSUsYuqlT92nBQXZm3Jv6CxdHNCcP0aylhNvCM1/yPlVPnSza82SAxOieK4lpJUp3uK2cLSnF5pynJ1JJrJx4vVWUWn4zW1J5PI9uAAAAFQ90lWitGrag2tZ19ZLnaUJJvzOS9Ji+5nrRTvqLfKfEtLqXGpv0tek8PwyaQyx7TitBv9HQbo01zLVeU32uefmy6DGcHGkEtGtMKF9TeUXJU6i5nTm0pZ9myXakBt6AAB5TS27xDCqzxLA7andRUNXU13GpBZ5ycVk1PW2Z5NPkx2M9WAKIr8PVxbVnRuLCMZReTjKpNNPoacM0dPbA1vIqfrZfhLh0g0VstI6erjNvTqPLJSayml1TWUl5mVzjPAJaXEnPCLirRz8WaVSK6l7l+lsDCe2BreRU/Wy/CfG24eqtBSSs6b1pOXvsud7vcke74A76EvA7i2mv3nUi/QoS+sjR4CMTbydS0X/sqfZTAy/tga3kVP1svwj2wNbyKn62X4TjD+5/rTaeI3lOPSqdOUu1JycfqPcaP8DeF4RJVLmE7ia56zzj8yKUWvjZgYjRXhJxLTGrxGGYbTdN7J1J1ZKklzqT1NvYk31Fp2NGVvZwo1pazjFJy27cu3ed6FGNvSVG3jGMVsUYpJJdCS3H0AAAAAAAAAAAAAAAAAAAAAAAAAAAAcTlqxcnzHJ8L+qqFjUq1Hkowk2+pJtgaV4hcey7+pcy8ecpelt/aRwAN18GuPZeEUbl+PThL0xT+0mGE0JrKvodZ1YPNO3pf2RM2AAAAAAAAAAAAAAAAAAAAAAAAAAAAAAAAAAOlafF0XNcybA7g13XD5fZbbe29FT8Y/P5feT239T8QGxANd/z+X3k9t/U/EV/pFpNXx3GquKVZODqNNwhKSisklsWfUBuBeXtKwouvfVIU4rfKclFLtbeRTHC3wr0LnC6mA6My4x1Fq1a69woP3UIfCbWxvdk9mbeyjZzdSWtUbb6W9p1AAAC5eB/hSpYNYRwDSNuNOLfFVtrUU3nqTy2pZvY+bPJ5JF6YfiVHEqPHYdVp1YvxoTjJelM0mO0ZOEtaDafSgN4QaX4XjlfDsSpX0Jyk6dSM1GUparcZJpPbueRZH5/L7ye2/qfiA2IBrv8An8vvJ7b+p+Ifn8vvJ7b+p+IDYgGP0ev3imAW+I1UlKrRp1GluTnCMml1bTIAAAAAAAAAAAAAAAAAAAAAAAAADhrNZM5AEDvLbeT0PVw+4d5bbyej6uH3E8AQO8tt5PR9XD7h3ltvJ6Pq4fcTwBA7y23k9H1cPuHeW28no+rh9xPAEDvLbeT0fVw+4d5bbyej6uH3E8AQO8tt5PR9XD7h3ltvJ6Pq4fcTwBA7y23k9H1cPuHeW28no+rh9xPAEDvLbeT0fVw+4d5bbyej6uH3E8AdacFTgqdNJJLJJbEktyS5kdgAAAAAAAAAAAAAAAAAAAAAAAAAAAAAAAAAAAAAAAAAAAAAAAAAAAAAAAAAAAAAAD//2Q=="/>
          <p:cNvSpPr>
            <a:spLocks noChangeAspect="1" noChangeArrowheads="1"/>
          </p:cNvSpPr>
          <p:nvPr/>
        </p:nvSpPr>
        <p:spPr bwMode="auto">
          <a:xfrm>
            <a:off x="266700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" name="AutoShape 8" descr="data:image/jpeg;base64,/9j/4AAQSkZJRgABAQAAAQABAAD/2wCEAAkGBxIHBhUIBxQUFhUXGBsaGBYYGBggGhoYHh0YHxgYGh0eHigjGhwlHRgfITItJSktLy8wIyIzODMsNygtLywBCgoKBQUFDgUFDisZExkrKysrKysrKysrKysrKysrKysrKysrKysrKysrKysrKysrKysrKysrKysrKysrKysrK//AABEIALkBEQMBIgACEQEDEQH/xAAcAAEAAgIDAQAAAAAAAAAAAAAABAcFCAECBgP/xABMEAACAQICBAcIDQwCAwEAAAAAAQIDBAURBhIhMQcTIkFRYXEIFSRCVIGRkxQYMjNScnOSobHB0dIWFyM0NmJ0gqOys8NDolOD8GP/xAAUAQEAAAAAAAAAAAAAAAAAAAAA/8QAFBEBAAAAAAAAAAAAAAAAAAAAAP/aAAwDAQACEQMRAD8AvEAAAAAAAAAAAAAAAAAAAAABAxrGLfArF32L1Y0qaeWtLpe5Jb29m5bT54DpBa6RWjusFrRqwTybjnmn0NNJrzoDJgAAAAAAAAAAAAAAAAAAAAAAAAAAAAAAAAAAAAAAAAAAAAKw4etHLjG9G4XeHuOpbcZVqwbybiorlR5m4pS2dewxnc86OXGHYfVxm61VSuYx4uOfKepKa1mtyW15c76ufjh8039g2n5L4c+XUjnXkvFpvdT7Zb3+78YxfABptxVT8k8RfJetK3b5ntlOn59sl163SgL3AAAAAAAAAAAAAAAAAAAAAAAAAAAAAAAAMPpXpJb6K4PLFMWk1FPJRW2U5vPKEVzt5PzJt7EZgqHukLWpV0ct7mkm6cKr18lsTlHKEn0LY12tdIGKqd0E1XfFWC1c9mdfKTXq8l9JaGgumNDTTCXf2ClBxlqzhLLOMsk962NNPY/qNPzYzuebu2/JOVpbSj7I42UqsM+U1sUJJfB1Uls2Z5gWuAYnG9JrPAaevi9xSp/uyktZ9kVyn5kBljiTUY60tiKX0p4eKdHOhovRdR/+Wrmo9qguVLzuPYVVjGlGJaZXPse7q1q2s9lGmnq79mVOCyeXTk2BsljPCThWDScLq7pyktmrTzqPNb09RNRfa0eWr8POGwnq0qN3Lr1KaT61nUz9KK3wLgXxTFKfG3UadvH/APWXK+bFNrz5GTvuAe+oUHUtq9vNrbq5zj6HqtAV7pbjL0h0lr4s80qtRyinvUN0E+tRSREwe/lheLUsQo+6pVIzXbFp/YQwBsZT4esOk8qlC7X8tJ/7D0mEcKWE4rLUp3UKcuispU/+0ko/SU/gfAjfYph8L2rWt6cakYzim5yllJZrPKOS2PpPnjPAjidhSdWydG4S8WEmp+iaSfpzA2VpVI1qaqUmmnuaeafYzsae2WK4loTeulbzuLaee2nJNJ9bhJasu3Jln6LcPLWVDSihnzcbR+uUG/qfmAvMGCwHTGw0ginhNzSm34merP5kspfQZ0DD6WaR0dFcEni2JazjHJKMVnKUnsUVns/+ZUk+6DfHfo7BavXX2teryX0ntuGy7tqWgVe3xOUdeajxMc1rOopJpxW/Jc/VmasgbgaD6ZW+meFu8w3Wi4vVqU5Za0HzZ5bGnzNb9u5ppejKI7mq1qey7y7yfF6tOGfM55yeS6Wl6M10l7gAAAAAAAAAAAAAAAAAAAPjeWsL61la3kYzhNNSjJZpp700fYAUPp9wLQs4+zdGKmSlJRVvPNvOT3QnvyS28rmTeZXNxobimETjcq1uFsUo1KSckk9zU6eaW/pNprvwqrOv4tNqEeuWtHjJebZHqan0kmz8FvZ2b3SzqU+xv9JHzSafZNJbgNV++eOX8fYUamIzy2aiddvsaW1+cymC8EOLYzPjbikqEXtc68sn18lZzz7UjaMAVJo9wE2dnlUxyrUuJfBj+jh9Dcn85Fl4PgdtglDicIo06UefUik32vfJ9pkAAOJR1ouL5zkAaS4nauyxKraS2OE5Qa+LJr7COlrPKJafDroV3kxf8oLRrirmo9aPPCq05Sy6Yyyb6nn1GL4G9Cvyr0g9lXDSo20oTmuecm24QXU9R5vo7dgbMYRb+w8Jo2r8SnCPzYpfYSwAImJ4XQxa29jYnSp1YfBnFSXbt3MrjSLgOsMRzqYROpbSfMuXT+bJ5+iSXUWkANY8c4GMUwuTnZRhcRW50pJSy6XGeTz+LmYSN7jeCr2PrYjS5tV8evQn9htuANQqGimLaQ3fGexrurN/8lSM0vPUqZL0s9poBwOvF6jr6Q1eLjB+9U8nKazaUtf3Ki3FrZnnlzZpl94nJzjGypPKVTNNrfGC98l1bOSnzSlEg04q1g72mslTq1FJLdxTa1vm5KXZFrnAn4PhVHBcPjh+F0406cFkox+lt723zt7WTQAAAAAAAAAAAAAAAAAAAAEbEK7oW/6HLXk1GCfwnuz6ltk+pMkkCj4XiTreJSzhHoc375LryWUE96fGIBcUFa4WqFPPJaqze98pZt9Lb2s74nSlKiq9us503rxXwsk1KHRyotx27m0+Y7Yl+pvtj/dElAdKNWNejGtRecZJNPpT2p+g7kGz8Fu52b3POpT7G+XHzSefZNLmJwAAAAABUndI/snb/wAQv8dQxncze833bQ/3GT7pH9k7f+IX+OoYzuZveb7tof7gLuAAAAAACFicnOCs6TalUeWa3xh48urZsT+E4gdcO8JrSv3ulyafya8ZfHlnLNb46nQc4YtanUT/APLP6yZCCpwUIJJJZJLclzIiYX7mp8rP6wOMLlxSlYz308suum8+Lf0OPW4tk4x+J+DTjiK3QzVT5KWWs/5WlPPoUkt5kAAAAAAAAAAAAAAAAAAAAjYhcO3ts6OTnJqME+eT3Z9S3vqTO9pbq1to0IZvJb3vb55Ppbe19bI1LwvEnV8WlnGPXN+7l5llFds0TwIuJfqb7Y/3RJRFxL9TfbH+6JKAiYlTbpKvQWc6b1opc/NKP80W0uvJ8xIpVFWpKrSecZJNPpT2pncg2Xg11Kye7bOn8Vvlx/lk/MpRQE4AAAABUndI/snb/wAQv8dQxncze833bQ/3GT7pH9k7f+IX+OoYzuZveb7tof7gLuAAAAACDYeE15Xz3Pk0/iJ7ZfzSzfWlE5xObdNWtF5SqPVzW+MfHl1ZR3fvOPSS6cFSpqnTWSSySXMluQHYhYX7mp8rP6yaQsL9zU+Vn9YEyS1o6stxCwtulGVjU308km97pv3t9exOLb3uLZOIOI+D1I363R2T+TeWb/laUuxS6QJwAAAAAAAAAAAAAAABGv7h29s5U9snlGC6ZPZHPq531JskkCHheJup4tLkrrqNcp/yxajmueU1zASbS3VrbRox25La3vb3uT6282+0+wAEXEv1N9sf7okoi4l+pvtj/dElACHidN8Urmgm503rJLfJePDrzjnl+9qvmJgA6UqirUlVpNOMkmmtzT2po7kCx8Fup2L3bZ0/iN8qK+LJ82xRlBE8AAAKk7pH9k7f+IX+OoYzuZveb7tof7jJ90j+ydv/ABC/x1DGdzN7zfdtD/cBdwAAAELE6j4pW1BtTqPVTW+K8efU1HPLm1tVc4HWx8KuZXz3e4p/ET5Ul8aS7GowZPOlKmqNJUqSSikkktyS3JHcAQsL9zU+Vn9ZNIWF+5qfKz+sCacSipxcZrNPY11HIAhYZJ04OzqPlU9ib3uD9xLr2clvpjImkDEPBq0b9bo8mp8m/GfxXlLN7o6/STwAAAAAAAAAAAAADh7thV2lGmmJaDUuLuLCFWis/CIVJasm225VFqciUm83nszbybLSOJRU46s1mnvTAob2wNbyKn62X4R7YGt5FT9bL8JYGkXBNheOSdXinQm/HoPV/wCuTh9B4PEe5/mpt4ZeRa5lUptNdsoyefoQEa44e6telxbsqa2r/llzNP4PUfX2wNbyKn62X4TEz4CMTi+TVtH/AOyp9tM+trwC4hOfhVe1iulSqSfo1F9YGR9sDW8ip+tl+E5jw/15yUYWMG3sSVWW1/NMnhHADQpSUsYuqlT92nBQXZm3Jv6CxdHNCcP0aylhNvCM1/yPlVPnSza82SAxOieK4lpJUp3uK2cLSnF5pynJ1JJrJx4vVWUWn4zW1J5PI9uAAAAFQ90lWitGrag2tZ19ZLnaUJJvzOS9Ji+5nrRTvqLfKfEtLqXGpv0tek8PwyaQyx7TitBv9HQbo01zLVeU32uefmy6DGcHGkEtGtMKF9TeUXJU6i5nTm0pZ9myXakBt6AAB5TS27xDCqzxLA7andRUNXU13GpBZ5ycVk1PW2Z5NPkx2M9WAKIr8PVxbVnRuLCMZReTjKpNNPoacM0dPbA1vIqfrZfhLh0g0VstI6erjNvTqPLJSayml1TWUl5mVzjPAJaXEnPCLirRz8WaVSK6l7l+lsDCe2BreRU/Wy/CfG24eqtBSSs6b1pOXvsud7vcke74A76EvA7i2mv3nUi/QoS+sjR4CMTbydS0X/sqfZTAy/tga3kVP1svwj2wNbyKn62X4TjD+5/rTaeI3lOPSqdOUu1JycfqPcaP8DeF4RJVLmE7ia56zzj8yKUWvjZgYjRXhJxLTGrxGGYbTdN7J1J1ZKklzqT1NvYk31Fp2NGVvZwo1pazjFJy27cu3ed6FGNvSVG3jGMVsUYpJJdCS3H0AAAAAAAAAAAAAAAAAAAAAAAAAAAAcTlqxcnzHJ8L+qqFjUq1Hkowk2+pJtgaV4hcey7+pcy8ecpelt/aRwAN18GuPZeEUbl+PThL0xT+0mGE0JrKvodZ1YPNO3pf2RM2AAAAAAAAAAAAAAAAAAAAAAAAAAAAAAAAAAOlafF0XNcybA7g13XD5fZbbe29FT8Y/P5feT239T8QGxANd/z+X3k9t/U/EV/pFpNXx3GquKVZODqNNwhKSisklsWfUBuBeXtKwouvfVIU4rfKclFLtbeRTHC3wr0LnC6mA6My4x1Fq1a69woP3UIfCbWxvdk9mbeyjZzdSWtUbb6W9p1AAAC5eB/hSpYNYRwDSNuNOLfFVtrUU3nqTy2pZvY+bPJ5JF6YfiVHEqPHYdVp1YvxoTjJelM0mO0ZOEtaDafSgN4QaX4XjlfDsSpX0Jyk6dSM1GUparcZJpPbueRZH5/L7ye2/qfiA2IBrv8An8vvJ7b+p+Ifn8vvJ7b+p+IDYgGP0ev3imAW+I1UlKrRp1GluTnCMml1bTIAAAAAAAAAAAAAAAAAAAAAAAAADhrNZM5AEDvLbeT0PVw+4d5bbyej6uH3E8AQO8tt5PR9XD7h3ltvJ6Pq4fcTwBA7y23k9H1cPuHeW28no+rh9xPAEDvLbeT0fVw+4d5bbyej6uH3E8AQO8tt5PR9XD7h3ltvJ6Pq4fcTwBA7y23k9H1cPuHeW28no+rh9xPAEDvLbeT0fVw+4d5bbyej6uH3E8AdacFTgqdNJJLJJbEktyS5kdgAAAAAAAAAAAAAAAAAAAAAAAAAAAAAAAAAAAAAAAAAAAAAAAAAAAAAAAAAAAAAAD//2Q=="/>
          <p:cNvSpPr>
            <a:spLocks noChangeAspect="1" noChangeArrowheads="1"/>
          </p:cNvSpPr>
          <p:nvPr/>
        </p:nvSpPr>
        <p:spPr bwMode="auto">
          <a:xfrm>
            <a:off x="419100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295400" y="4572000"/>
            <a:ext cx="1997075" cy="738664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en-US" sz="1800" b="1" dirty="0" smtClean="0"/>
              <a:t>IGA</a:t>
            </a:r>
          </a:p>
          <a:p>
            <a:pPr algn="ctr"/>
            <a:r>
              <a:rPr lang="en-US" b="1" dirty="0" smtClean="0"/>
              <a:t>Investigations</a:t>
            </a:r>
            <a:endParaRPr lang="en-US" b="1" dirty="0"/>
          </a:p>
        </p:txBody>
      </p:sp>
      <p:sp>
        <p:nvSpPr>
          <p:cNvPr id="6" name="Rectangle 5"/>
          <p:cNvSpPr/>
          <p:nvPr/>
        </p:nvSpPr>
        <p:spPr>
          <a:xfrm>
            <a:off x="835979" y="5524500"/>
            <a:ext cx="918841" cy="461665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pPr algn="ctr"/>
            <a:r>
              <a:rPr lang="en-US" u="sng" dirty="0" smtClean="0"/>
              <a:t>Who?</a:t>
            </a:r>
            <a:endParaRPr lang="en-US" u="sng" dirty="0"/>
          </a:p>
        </p:txBody>
      </p:sp>
    </p:spTree>
    <p:extLst>
      <p:ext uri="{BB962C8B-B14F-4D97-AF65-F5344CB8AC3E}">
        <p14:creationId xmlns:p14="http://schemas.microsoft.com/office/powerpoint/2010/main" val="199281626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772400" cy="1447800"/>
          </a:xfrm>
          <a:solidFill>
            <a:srgbClr val="FF0000"/>
          </a:solidFill>
        </p:spPr>
        <p:txBody>
          <a:bodyPr/>
          <a:lstStyle/>
          <a:p>
            <a:r>
              <a:rPr lang="en-US" u="sng" dirty="0"/>
              <a:t>NEW</a:t>
            </a:r>
            <a:r>
              <a:rPr lang="en-US" dirty="0"/>
              <a:t> Whistleblower </a:t>
            </a:r>
            <a:r>
              <a:rPr lang="en-US" dirty="0" smtClean="0"/>
              <a:t>Protection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447800"/>
            <a:ext cx="7696200" cy="5421297"/>
          </a:xfrm>
          <a:solidFill>
            <a:srgbClr val="FFFF00"/>
          </a:solidFill>
        </p:spPr>
        <p:txBody>
          <a:bodyPr/>
          <a:lstStyle/>
          <a:p>
            <a:r>
              <a:rPr lang="en-US" sz="3600" u="sng" dirty="0" smtClean="0">
                <a:solidFill>
                  <a:schemeClr val="bg2"/>
                </a:solidFill>
              </a:rPr>
              <a:t>Reporting</a:t>
            </a:r>
          </a:p>
          <a:p>
            <a:pPr lvl="1"/>
            <a:r>
              <a:rPr lang="en-US" b="1" dirty="0" smtClean="0">
                <a:solidFill>
                  <a:schemeClr val="bg2"/>
                </a:solidFill>
              </a:rPr>
              <a:t>within department </a:t>
            </a:r>
            <a:r>
              <a:rPr lang="en-US" b="1" u="sng" dirty="0" smtClean="0">
                <a:solidFill>
                  <a:schemeClr val="bg2"/>
                </a:solidFill>
              </a:rPr>
              <a:t>OR</a:t>
            </a:r>
            <a:r>
              <a:rPr lang="en-US" b="1" dirty="0" smtClean="0">
                <a:solidFill>
                  <a:schemeClr val="bg2"/>
                </a:solidFill>
              </a:rPr>
              <a:t> </a:t>
            </a:r>
          </a:p>
          <a:p>
            <a:pPr lvl="1"/>
            <a:r>
              <a:rPr lang="en-US" b="1" dirty="0" smtClean="0">
                <a:solidFill>
                  <a:schemeClr val="bg2"/>
                </a:solidFill>
              </a:rPr>
              <a:t>to the SEEC.</a:t>
            </a:r>
          </a:p>
          <a:p>
            <a:r>
              <a:rPr lang="en-US" sz="3600" dirty="0" smtClean="0">
                <a:solidFill>
                  <a:schemeClr val="bg2"/>
                </a:solidFill>
              </a:rPr>
              <a:t>Protected from Retaliation for;</a:t>
            </a:r>
          </a:p>
          <a:p>
            <a:pPr lvl="1"/>
            <a:r>
              <a:rPr lang="en-US" sz="3600" dirty="0" smtClean="0">
                <a:solidFill>
                  <a:schemeClr val="bg2"/>
                </a:solidFill>
              </a:rPr>
              <a:t>	</a:t>
            </a:r>
            <a:r>
              <a:rPr lang="en-US" sz="3600" b="1" dirty="0" smtClean="0">
                <a:solidFill>
                  <a:schemeClr val="bg2"/>
                </a:solidFill>
              </a:rPr>
              <a:t>reporting </a:t>
            </a:r>
            <a:r>
              <a:rPr lang="en-US" sz="3600" b="1" u="sng" dirty="0" smtClean="0">
                <a:solidFill>
                  <a:schemeClr val="bg2"/>
                </a:solidFill>
              </a:rPr>
              <a:t>OR</a:t>
            </a:r>
            <a:r>
              <a:rPr lang="en-US" sz="3600" b="1" dirty="0" smtClean="0">
                <a:solidFill>
                  <a:schemeClr val="bg2"/>
                </a:solidFill>
              </a:rPr>
              <a:t> </a:t>
            </a:r>
          </a:p>
          <a:p>
            <a:pPr lvl="1"/>
            <a:r>
              <a:rPr lang="en-US" sz="3600" dirty="0" smtClean="0">
                <a:solidFill>
                  <a:schemeClr val="bg2"/>
                </a:solidFill>
              </a:rPr>
              <a:t> </a:t>
            </a:r>
            <a:r>
              <a:rPr lang="en-US" sz="3600" b="1" dirty="0" smtClean="0">
                <a:solidFill>
                  <a:schemeClr val="bg2"/>
                </a:solidFill>
              </a:rPr>
              <a:t>being a witness.</a:t>
            </a:r>
          </a:p>
          <a:p>
            <a:r>
              <a:rPr lang="en-US" sz="3600" dirty="0" smtClean="0">
                <a:solidFill>
                  <a:schemeClr val="bg2"/>
                </a:solidFill>
              </a:rPr>
              <a:t>SEEC conducts </a:t>
            </a:r>
            <a:r>
              <a:rPr lang="en-US" sz="3600" u="sng" dirty="0" smtClean="0">
                <a:solidFill>
                  <a:schemeClr val="bg2"/>
                </a:solidFill>
              </a:rPr>
              <a:t>independent</a:t>
            </a:r>
            <a:r>
              <a:rPr lang="en-US" sz="3600" dirty="0" smtClean="0">
                <a:solidFill>
                  <a:schemeClr val="bg2"/>
                </a:solidFill>
              </a:rPr>
              <a:t> investigations of WB retaliation complaints.</a:t>
            </a:r>
            <a:endParaRPr lang="en-US" sz="3600" dirty="0">
              <a:solidFill>
                <a:schemeClr val="bg2"/>
              </a:solidFill>
            </a:endParaRPr>
          </a:p>
          <a:p>
            <a:pPr lvl="1">
              <a:buNone/>
            </a:pPr>
            <a:endParaRPr lang="en-US" sz="4000" dirty="0" smtClean="0"/>
          </a:p>
        </p:txBody>
      </p:sp>
    </p:spTree>
    <p:extLst>
      <p:ext uri="{BB962C8B-B14F-4D97-AF65-F5344CB8AC3E}">
        <p14:creationId xmlns:p14="http://schemas.microsoft.com/office/powerpoint/2010/main" val="1077603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050"/>
          <p:cNvSpPr>
            <a:spLocks noGrp="1" noChangeArrowheads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/>
          <a:lstStyle/>
          <a:p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/>
              <a:t/>
            </a:r>
            <a:br>
              <a:rPr lang="en-US" sz="4000" dirty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>What Is Covered? (3 pts each)</a:t>
            </a:r>
            <a:br>
              <a:rPr lang="en-US" sz="4000" dirty="0" smtClean="0"/>
            </a:br>
            <a:r>
              <a:rPr lang="en-US" sz="4000" dirty="0" smtClean="0"/>
              <a:t>Improper Governmental Actions</a:t>
            </a:r>
            <a:r>
              <a:rPr lang="en-US" sz="4000" dirty="0"/>
              <a:t/>
            </a:r>
            <a:br>
              <a:rPr lang="en-US" sz="4000" dirty="0"/>
            </a:br>
            <a:r>
              <a:rPr lang="en-US" sz="4000" dirty="0"/>
              <a:t> </a:t>
            </a:r>
            <a:br>
              <a:rPr lang="en-US" sz="4000" dirty="0"/>
            </a:br>
            <a:r>
              <a:rPr lang="en-US" sz="4000" dirty="0"/>
              <a:t>Whistleblower Code?  </a:t>
            </a:r>
            <a:br>
              <a:rPr lang="en-US" sz="4000" dirty="0"/>
            </a:br>
            <a:r>
              <a:rPr lang="en-US" sz="4000" dirty="0" smtClean="0"/>
              <a:t> </a:t>
            </a:r>
            <a:br>
              <a:rPr lang="en-US" sz="4000" dirty="0" smtClean="0"/>
            </a:br>
            <a:r>
              <a:rPr lang="en-US" sz="4000" dirty="0" smtClean="0"/>
              <a:t>(10 EACH)</a:t>
            </a:r>
            <a:endParaRPr lang="en-US" dirty="0" smtClean="0"/>
          </a:p>
        </p:txBody>
      </p:sp>
      <p:sp>
        <p:nvSpPr>
          <p:cNvPr id="18435" name="Oval 2051"/>
          <p:cNvSpPr>
            <a:spLocks noChangeArrowheads="1"/>
          </p:cNvSpPr>
          <p:nvPr/>
        </p:nvSpPr>
        <p:spPr bwMode="auto">
          <a:xfrm>
            <a:off x="1295400" y="1981200"/>
            <a:ext cx="6781800" cy="4114800"/>
          </a:xfrm>
          <a:prstGeom prst="ellipse">
            <a:avLst/>
          </a:prstGeom>
          <a:solidFill>
            <a:srgbClr val="FFFF00"/>
          </a:solidFill>
          <a:ln w="12700" cap="sq">
            <a:solidFill>
              <a:srgbClr val="FFFF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en-US" sz="3600" dirty="0" smtClean="0"/>
          </a:p>
          <a:p>
            <a:pPr algn="ctr"/>
            <a:r>
              <a:rPr lang="en-US" sz="3600" dirty="0" smtClean="0"/>
              <a:t>Violations of Law? </a:t>
            </a:r>
          </a:p>
          <a:p>
            <a:pPr algn="ctr"/>
            <a:r>
              <a:rPr lang="en-US" sz="3600" dirty="0" smtClean="0"/>
              <a:t>Safety Threats? </a:t>
            </a:r>
          </a:p>
          <a:p>
            <a:pPr algn="ctr"/>
            <a:r>
              <a:rPr lang="en-US" sz="3600" dirty="0" smtClean="0"/>
              <a:t>Gross Waste?</a:t>
            </a:r>
          </a:p>
          <a:p>
            <a:pPr algn="ctr"/>
            <a:r>
              <a:rPr lang="en-US" sz="3600" dirty="0" smtClean="0"/>
              <a:t>Poor management decisions?</a:t>
            </a:r>
          </a:p>
          <a:p>
            <a:pPr algn="ctr"/>
            <a:r>
              <a:rPr lang="en-US" sz="3600" dirty="0" smtClean="0"/>
              <a:t>Personnel matters? </a:t>
            </a:r>
          </a:p>
          <a:p>
            <a:pPr algn="ctr"/>
            <a:endParaRPr lang="en-US" sz="3600" dirty="0"/>
          </a:p>
          <a:p>
            <a:pPr algn="ctr"/>
            <a:endParaRPr lang="en-US" sz="3600" dirty="0" smtClean="0"/>
          </a:p>
        </p:txBody>
      </p:sp>
      <p:pic>
        <p:nvPicPr>
          <p:cNvPr id="4099" name="Picture 3" descr="C:\Users\KeeseG\AppData\Local\Microsoft\Windows\Temporary Internet Files\Content.IE5\SUR8DYNE\Dilbert_204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4785360"/>
            <a:ext cx="3295650" cy="2636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7037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772400" cy="1447800"/>
          </a:xfrm>
          <a:solidFill>
            <a:srgbClr val="FF0000"/>
          </a:solidFill>
        </p:spPr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Reporting – 7 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05000"/>
            <a:ext cx="7772400" cy="4419600"/>
          </a:xfrm>
          <a:solidFill>
            <a:srgbClr val="FFFF00"/>
          </a:solidFill>
        </p:spPr>
        <p:txBody>
          <a:bodyPr/>
          <a:lstStyle/>
          <a:p>
            <a:pPr marL="0" indent="0">
              <a:buNone/>
            </a:pPr>
            <a:r>
              <a:rPr lang="en-US" sz="4000" dirty="0" smtClean="0">
                <a:solidFill>
                  <a:schemeClr val="bg2"/>
                </a:solidFill>
              </a:rPr>
              <a:t>Ann thinks her supervisor regularly accepts free tickets from promoters she is in charge of negotiating Center contracts with.   </a:t>
            </a:r>
          </a:p>
          <a:p>
            <a:pPr marL="0" indent="0">
              <a:buNone/>
            </a:pPr>
            <a:r>
              <a:rPr lang="en-US" sz="4000" dirty="0" smtClean="0">
                <a:solidFill>
                  <a:schemeClr val="bg2"/>
                </a:solidFill>
              </a:rPr>
              <a:t>Covered by WB ordinance?  </a:t>
            </a:r>
            <a:endParaRPr lang="en-US" sz="4000" dirty="0" smtClean="0"/>
          </a:p>
        </p:txBody>
      </p:sp>
    </p:spTree>
    <p:extLst>
      <p:ext uri="{BB962C8B-B14F-4D97-AF65-F5344CB8AC3E}">
        <p14:creationId xmlns:p14="http://schemas.microsoft.com/office/powerpoint/2010/main" val="1083011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772400" cy="1447800"/>
          </a:xfrm>
          <a:solidFill>
            <a:srgbClr val="FF0000"/>
          </a:solidFill>
        </p:spPr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WB – 7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05000"/>
            <a:ext cx="7772400" cy="4419600"/>
          </a:xfrm>
          <a:solidFill>
            <a:srgbClr val="FFFF00"/>
          </a:solidFill>
        </p:spPr>
        <p:txBody>
          <a:bodyPr/>
          <a:lstStyle/>
          <a:p>
            <a:pPr marL="0" indent="0">
              <a:buNone/>
            </a:pPr>
            <a:r>
              <a:rPr lang="en-US" sz="4000" dirty="0" smtClean="0">
                <a:solidFill>
                  <a:schemeClr val="bg2"/>
                </a:solidFill>
              </a:rPr>
              <a:t>Kiesha sees what she thinks is a dangerous mistake in some staging being erected for a show.  Her supervisor says don’t worry about it.  She wants to say something to her manager.   </a:t>
            </a:r>
          </a:p>
          <a:p>
            <a:pPr marL="0" indent="0">
              <a:buNone/>
            </a:pPr>
            <a:r>
              <a:rPr lang="en-US" sz="4000" dirty="0" smtClean="0">
                <a:solidFill>
                  <a:schemeClr val="bg2"/>
                </a:solidFill>
              </a:rPr>
              <a:t>Covered by WB?</a:t>
            </a:r>
          </a:p>
        </p:txBody>
      </p:sp>
    </p:spTree>
    <p:extLst>
      <p:ext uri="{BB962C8B-B14F-4D97-AF65-F5344CB8AC3E}">
        <p14:creationId xmlns:p14="http://schemas.microsoft.com/office/powerpoint/2010/main" val="2775907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772400" cy="1447800"/>
          </a:xfrm>
          <a:solidFill>
            <a:srgbClr val="FF0000"/>
          </a:solidFill>
        </p:spPr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WB – 7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05000"/>
            <a:ext cx="7772400" cy="4419600"/>
          </a:xfrm>
          <a:solidFill>
            <a:srgbClr val="FFFF00"/>
          </a:solidFill>
        </p:spPr>
        <p:txBody>
          <a:bodyPr/>
          <a:lstStyle/>
          <a:p>
            <a:pPr marL="0" indent="0">
              <a:buNone/>
            </a:pPr>
            <a:r>
              <a:rPr lang="en-US" sz="4000" dirty="0" smtClean="0">
                <a:solidFill>
                  <a:schemeClr val="bg2"/>
                </a:solidFill>
              </a:rPr>
              <a:t>Joe thinks the City’s program to buy materials from small businesses is a waste of money because the materials often cost more.  He complains to his supervisor.</a:t>
            </a:r>
          </a:p>
          <a:p>
            <a:pPr marL="0" indent="0">
              <a:buNone/>
            </a:pPr>
            <a:r>
              <a:rPr lang="en-US" sz="4000" dirty="0" smtClean="0">
                <a:solidFill>
                  <a:schemeClr val="bg2"/>
                </a:solidFill>
              </a:rPr>
              <a:t>Covered by WB?</a:t>
            </a:r>
          </a:p>
        </p:txBody>
      </p:sp>
    </p:spTree>
    <p:extLst>
      <p:ext uri="{BB962C8B-B14F-4D97-AF65-F5344CB8AC3E}">
        <p14:creationId xmlns:p14="http://schemas.microsoft.com/office/powerpoint/2010/main" val="3937653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772400" cy="1447800"/>
          </a:xfrm>
          <a:solidFill>
            <a:srgbClr val="FF0000"/>
          </a:solidFill>
        </p:spPr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WB – 7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05000"/>
            <a:ext cx="7772400" cy="4419600"/>
          </a:xfrm>
          <a:solidFill>
            <a:srgbClr val="FFFF00"/>
          </a:solidFill>
        </p:spPr>
        <p:txBody>
          <a:bodyPr/>
          <a:lstStyle/>
          <a:p>
            <a:pPr marL="0" indent="0">
              <a:buNone/>
            </a:pPr>
            <a:r>
              <a:rPr lang="en-US" sz="4000" dirty="0" smtClean="0">
                <a:solidFill>
                  <a:schemeClr val="bg2"/>
                </a:solidFill>
              </a:rPr>
              <a:t>Tom gets a 3 day suspension for being late to work.  He thinks his department has not followed progressive discipline.</a:t>
            </a:r>
          </a:p>
          <a:p>
            <a:pPr marL="0" indent="0">
              <a:buNone/>
            </a:pPr>
            <a:r>
              <a:rPr lang="en-US" sz="4000" dirty="0" smtClean="0">
                <a:solidFill>
                  <a:schemeClr val="bg2"/>
                </a:solidFill>
              </a:rPr>
              <a:t>Is this type of issue covered by the WB ordinance?</a:t>
            </a:r>
          </a:p>
        </p:txBody>
      </p:sp>
    </p:spTree>
    <p:extLst>
      <p:ext uri="{BB962C8B-B14F-4D97-AF65-F5344CB8AC3E}">
        <p14:creationId xmlns:p14="http://schemas.microsoft.com/office/powerpoint/2010/main" val="1576147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05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Reporting – 3 each</a:t>
            </a:r>
            <a:endParaRPr lang="en-US" dirty="0" smtClean="0"/>
          </a:p>
        </p:txBody>
      </p:sp>
      <p:sp>
        <p:nvSpPr>
          <p:cNvPr id="18435" name="Oval 2051"/>
          <p:cNvSpPr>
            <a:spLocks noChangeArrowheads="1"/>
          </p:cNvSpPr>
          <p:nvPr/>
        </p:nvSpPr>
        <p:spPr bwMode="auto">
          <a:xfrm>
            <a:off x="1295400" y="1981200"/>
            <a:ext cx="6781800" cy="4114800"/>
          </a:xfrm>
          <a:prstGeom prst="ellipse">
            <a:avLst/>
          </a:prstGeom>
          <a:solidFill>
            <a:srgbClr val="FFFF00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en-US" sz="3600" dirty="0" smtClean="0"/>
          </a:p>
          <a:p>
            <a:pPr algn="ctr"/>
            <a:endParaRPr lang="en-US" sz="3600" dirty="0"/>
          </a:p>
          <a:p>
            <a:pPr algn="ctr"/>
            <a:endParaRPr lang="en-US" sz="3600" dirty="0" smtClean="0"/>
          </a:p>
          <a:p>
            <a:pPr algn="ctr"/>
            <a:endParaRPr lang="en-US" sz="3600" dirty="0"/>
          </a:p>
          <a:p>
            <a:pPr algn="ctr"/>
            <a:endParaRPr lang="en-US" sz="3600" b="1" dirty="0" smtClean="0"/>
          </a:p>
          <a:p>
            <a:pPr algn="ctr"/>
            <a:endParaRPr lang="en-US" sz="3600" b="1" dirty="0"/>
          </a:p>
          <a:p>
            <a:pPr algn="ctr"/>
            <a:r>
              <a:rPr lang="en-US" sz="3600" b="1" dirty="0" smtClean="0"/>
              <a:t>Where can Ann </a:t>
            </a:r>
          </a:p>
          <a:p>
            <a:pPr algn="ctr"/>
            <a:r>
              <a:rPr lang="en-US" sz="3600" b="1" dirty="0" smtClean="0"/>
              <a:t>go for advice?</a:t>
            </a:r>
          </a:p>
          <a:p>
            <a:pPr algn="ctr"/>
            <a:r>
              <a:rPr lang="en-US" sz="3600" b="1" dirty="0" smtClean="0"/>
              <a:t>Her manager/director?</a:t>
            </a:r>
          </a:p>
          <a:p>
            <a:pPr algn="ctr"/>
            <a:r>
              <a:rPr lang="en-US" sz="3600" b="1" dirty="0" smtClean="0"/>
              <a:t>Her Dept. HR group? </a:t>
            </a:r>
          </a:p>
          <a:p>
            <a:pPr algn="ctr"/>
            <a:r>
              <a:rPr lang="en-US" sz="3600" b="1" dirty="0" smtClean="0"/>
              <a:t>SDHR? The SEEC?</a:t>
            </a:r>
          </a:p>
          <a:p>
            <a:pPr algn="ctr"/>
            <a:endParaRPr lang="en-US" sz="3600" b="1" dirty="0" smtClean="0"/>
          </a:p>
          <a:p>
            <a:pPr algn="ctr"/>
            <a:r>
              <a:rPr lang="en-US" sz="3600" b="1" dirty="0" smtClean="0"/>
              <a:t>  </a:t>
            </a:r>
          </a:p>
          <a:p>
            <a:pPr algn="ctr"/>
            <a:endParaRPr lang="en-US" sz="3600" dirty="0"/>
          </a:p>
          <a:p>
            <a:pPr algn="ctr"/>
            <a:endParaRPr lang="en-US" sz="3600" dirty="0" smtClean="0"/>
          </a:p>
          <a:p>
            <a:pPr algn="ctr"/>
            <a:endParaRPr lang="en-US" sz="3600" dirty="0"/>
          </a:p>
          <a:p>
            <a:pPr algn="ctr"/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2494827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05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Reporting – 7 </a:t>
            </a:r>
            <a:endParaRPr lang="en-US" dirty="0" smtClean="0"/>
          </a:p>
        </p:txBody>
      </p:sp>
      <p:sp>
        <p:nvSpPr>
          <p:cNvPr id="18435" name="Oval 2051"/>
          <p:cNvSpPr>
            <a:spLocks noChangeArrowheads="1"/>
          </p:cNvSpPr>
          <p:nvPr/>
        </p:nvSpPr>
        <p:spPr bwMode="auto">
          <a:xfrm>
            <a:off x="1295400" y="1981200"/>
            <a:ext cx="6781800" cy="4114800"/>
          </a:xfrm>
          <a:prstGeom prst="ellipse">
            <a:avLst/>
          </a:prstGeom>
          <a:solidFill>
            <a:srgbClr val="FFFF00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en-US" sz="3600" dirty="0" smtClean="0"/>
          </a:p>
          <a:p>
            <a:pPr algn="ctr"/>
            <a:endParaRPr lang="en-US" sz="3600" dirty="0"/>
          </a:p>
          <a:p>
            <a:pPr algn="ctr"/>
            <a:endParaRPr lang="en-US" sz="3600" b="1" dirty="0" smtClean="0"/>
          </a:p>
          <a:p>
            <a:pPr algn="ctr"/>
            <a:endParaRPr lang="en-US" sz="3600" b="1" dirty="0"/>
          </a:p>
          <a:p>
            <a:pPr algn="ctr"/>
            <a:r>
              <a:rPr lang="en-US" sz="4400" b="1" dirty="0" smtClean="0"/>
              <a:t>Can Ann report  </a:t>
            </a:r>
          </a:p>
          <a:p>
            <a:pPr algn="ctr"/>
            <a:r>
              <a:rPr lang="en-US" sz="4400" b="1" dirty="0" smtClean="0"/>
              <a:t>anonymously?</a:t>
            </a:r>
          </a:p>
          <a:p>
            <a:pPr algn="ctr"/>
            <a:r>
              <a:rPr lang="en-US" sz="4400" b="1" dirty="0" smtClean="0"/>
              <a:t>To her Dept.?</a:t>
            </a:r>
          </a:p>
          <a:p>
            <a:pPr algn="ctr"/>
            <a:r>
              <a:rPr lang="en-US" sz="4400" b="1" dirty="0" smtClean="0"/>
              <a:t>To the Ethics Office? </a:t>
            </a:r>
          </a:p>
          <a:p>
            <a:pPr algn="ctr"/>
            <a:endParaRPr lang="en-US" sz="3600" b="1" dirty="0"/>
          </a:p>
          <a:p>
            <a:pPr algn="ctr"/>
            <a:endParaRPr lang="en-US" sz="3600" b="1" dirty="0" smtClean="0"/>
          </a:p>
          <a:p>
            <a:pPr algn="ctr"/>
            <a:endParaRPr lang="en-US" sz="3600" dirty="0"/>
          </a:p>
          <a:p>
            <a:pPr algn="ctr"/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1280583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71256" y="803771"/>
            <a:ext cx="8686800" cy="1077218"/>
          </a:xfrm>
          <a:prstGeom prst="rect">
            <a:avLst/>
          </a:prstGeom>
          <a:solidFill>
            <a:srgbClr val="FF0000"/>
          </a:solidFill>
        </p:spPr>
        <p:txBody>
          <a:bodyPr wrap="square">
            <a:spAutoFit/>
          </a:bodyPr>
          <a:lstStyle/>
          <a:p>
            <a:pPr algn="ctr"/>
            <a:r>
              <a:rPr lang="en-US" sz="3200" dirty="0" smtClean="0">
                <a:solidFill>
                  <a:sysClr val="windowText" lastClr="000000"/>
                </a:solidFill>
                <a:hlinkClick r:id="rId2" action="ppaction://hlinksldjump"/>
              </a:rPr>
              <a:t>THE NEW WHISTLEBLOWER </a:t>
            </a:r>
          </a:p>
          <a:p>
            <a:pPr algn="ctr"/>
            <a:r>
              <a:rPr lang="en-US" sz="3200" dirty="0" smtClean="0">
                <a:solidFill>
                  <a:sysClr val="windowText" lastClr="000000"/>
                </a:solidFill>
                <a:hlinkClick r:id="rId2" action="ppaction://hlinksldjump"/>
              </a:rPr>
              <a:t>PROTECTION CODE 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3352800"/>
            <a:ext cx="4263134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94607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050"/>
          <p:cNvSpPr>
            <a:spLocks noGrp="1" noChangeArrowheads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/>
          <a:lstStyle/>
          <a:p>
            <a:r>
              <a:rPr lang="en-US" sz="4000" dirty="0" smtClean="0"/>
              <a:t>Retaliation – 7</a:t>
            </a:r>
            <a:endParaRPr lang="en-US" dirty="0" smtClean="0"/>
          </a:p>
        </p:txBody>
      </p:sp>
      <p:sp>
        <p:nvSpPr>
          <p:cNvPr id="18435" name="Oval 2051"/>
          <p:cNvSpPr>
            <a:spLocks noChangeArrowheads="1"/>
          </p:cNvSpPr>
          <p:nvPr/>
        </p:nvSpPr>
        <p:spPr bwMode="auto">
          <a:xfrm>
            <a:off x="1295400" y="1981200"/>
            <a:ext cx="6781800" cy="4114800"/>
          </a:xfrm>
          <a:prstGeom prst="ellipse">
            <a:avLst/>
          </a:prstGeom>
          <a:solidFill>
            <a:srgbClr val="FFFF00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en-US" sz="3600" dirty="0"/>
          </a:p>
          <a:p>
            <a:pPr algn="ctr"/>
            <a:endParaRPr lang="en-US" sz="3600" dirty="0" smtClean="0">
              <a:solidFill>
                <a:schemeClr val="bg2"/>
              </a:solidFill>
            </a:endParaRPr>
          </a:p>
          <a:p>
            <a:pPr algn="ctr"/>
            <a:endParaRPr lang="en-US" sz="3600" dirty="0" smtClean="0">
              <a:solidFill>
                <a:schemeClr val="bg2"/>
              </a:solidFill>
            </a:endParaRPr>
          </a:p>
          <a:p>
            <a:pPr algn="ctr"/>
            <a:r>
              <a:rPr lang="en-US" sz="3600" b="1" dirty="0" smtClean="0">
                <a:solidFill>
                  <a:schemeClr val="bg2"/>
                </a:solidFill>
              </a:rPr>
              <a:t>Is Ann protected</a:t>
            </a:r>
          </a:p>
          <a:p>
            <a:pPr algn="ctr"/>
            <a:r>
              <a:rPr lang="en-US" sz="3600" b="1" dirty="0" smtClean="0">
                <a:solidFill>
                  <a:schemeClr val="bg2"/>
                </a:solidFill>
              </a:rPr>
              <a:t>from retaliation if she reports </a:t>
            </a:r>
          </a:p>
          <a:p>
            <a:pPr algn="ctr"/>
            <a:r>
              <a:rPr lang="en-US" sz="3600" b="1" dirty="0" smtClean="0">
                <a:solidFill>
                  <a:schemeClr val="bg2"/>
                </a:solidFill>
              </a:rPr>
              <a:t>w/in her dept?  </a:t>
            </a:r>
          </a:p>
          <a:p>
            <a:pPr algn="ctr"/>
            <a:r>
              <a:rPr lang="en-US" sz="3600" b="1" dirty="0" smtClean="0">
                <a:solidFill>
                  <a:schemeClr val="bg2"/>
                </a:solidFill>
              </a:rPr>
              <a:t>To the Ethics Office?</a:t>
            </a:r>
          </a:p>
          <a:p>
            <a:pPr algn="ctr"/>
            <a:endParaRPr lang="en-US" sz="3600" dirty="0"/>
          </a:p>
          <a:p>
            <a:pPr algn="ctr"/>
            <a:endParaRPr lang="en-US" sz="3600" dirty="0"/>
          </a:p>
          <a:p>
            <a:pPr algn="ctr"/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3609027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050"/>
          <p:cNvSpPr>
            <a:spLocks noGrp="1" noChangeArrowheads="1"/>
          </p:cNvSpPr>
          <p:nvPr>
            <p:ph type="title"/>
          </p:nvPr>
        </p:nvSpPr>
        <p:spPr>
          <a:solidFill>
            <a:schemeClr val="bg1">
              <a:lumMod val="50000"/>
            </a:schemeClr>
          </a:solidFill>
        </p:spPr>
        <p:txBody>
          <a:bodyPr/>
          <a:lstStyle/>
          <a:p>
            <a:r>
              <a:rPr lang="en-US" sz="4000" dirty="0" smtClean="0"/>
              <a:t>Retaliation </a:t>
            </a:r>
            <a:endParaRPr lang="en-US" dirty="0" smtClean="0"/>
          </a:p>
        </p:txBody>
      </p:sp>
      <p:sp>
        <p:nvSpPr>
          <p:cNvPr id="18435" name="Oval 2051"/>
          <p:cNvSpPr>
            <a:spLocks noChangeArrowheads="1"/>
          </p:cNvSpPr>
          <p:nvPr/>
        </p:nvSpPr>
        <p:spPr bwMode="auto">
          <a:xfrm>
            <a:off x="1295400" y="1981200"/>
            <a:ext cx="6781800" cy="4114800"/>
          </a:xfrm>
          <a:prstGeom prst="ellipse">
            <a:avLst/>
          </a:prstGeom>
          <a:solidFill>
            <a:srgbClr val="FFFF00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en-US" sz="3600" dirty="0"/>
          </a:p>
          <a:p>
            <a:pPr algn="ctr"/>
            <a:endParaRPr lang="en-US" sz="3600" dirty="0" smtClean="0">
              <a:solidFill>
                <a:schemeClr val="bg2"/>
              </a:solidFill>
            </a:endParaRPr>
          </a:p>
          <a:p>
            <a:pPr algn="ctr"/>
            <a:endParaRPr lang="en-US" sz="3600" dirty="0" smtClean="0">
              <a:solidFill>
                <a:schemeClr val="bg2"/>
              </a:solidFill>
            </a:endParaRPr>
          </a:p>
          <a:p>
            <a:pPr algn="ctr"/>
            <a:r>
              <a:rPr lang="en-US" sz="3600" dirty="0" smtClean="0">
                <a:solidFill>
                  <a:schemeClr val="bg2"/>
                </a:solidFill>
              </a:rPr>
              <a:t>Ann’s manger </a:t>
            </a:r>
          </a:p>
          <a:p>
            <a:pPr algn="ctr"/>
            <a:r>
              <a:rPr lang="en-US" sz="3600" dirty="0" smtClean="0">
                <a:solidFill>
                  <a:schemeClr val="bg2"/>
                </a:solidFill>
              </a:rPr>
              <a:t>looks into the Ethics </a:t>
            </a:r>
          </a:p>
          <a:p>
            <a:pPr algn="ctr"/>
            <a:r>
              <a:rPr lang="en-US" sz="3600" dirty="0" smtClean="0">
                <a:solidFill>
                  <a:schemeClr val="bg2"/>
                </a:solidFill>
              </a:rPr>
              <a:t>situation and gets back to her.</a:t>
            </a:r>
          </a:p>
          <a:p>
            <a:pPr algn="ctr"/>
            <a:r>
              <a:rPr lang="en-US" sz="3600" dirty="0" smtClean="0">
                <a:solidFill>
                  <a:schemeClr val="bg2"/>
                </a:solidFill>
              </a:rPr>
              <a:t>Her supervisor was </a:t>
            </a:r>
          </a:p>
          <a:p>
            <a:pPr algn="ctr"/>
            <a:r>
              <a:rPr lang="en-US" sz="3600" dirty="0" smtClean="0">
                <a:solidFill>
                  <a:schemeClr val="bg2"/>
                </a:solidFill>
              </a:rPr>
              <a:t>occasionally on E-bay but was </a:t>
            </a:r>
          </a:p>
          <a:p>
            <a:pPr algn="ctr"/>
            <a:r>
              <a:rPr lang="en-US" sz="3600" u="sng" dirty="0" smtClean="0">
                <a:solidFill>
                  <a:schemeClr val="bg2"/>
                </a:solidFill>
              </a:rPr>
              <a:t>not</a:t>
            </a:r>
            <a:r>
              <a:rPr lang="en-US" sz="3600" dirty="0" smtClean="0">
                <a:solidFill>
                  <a:schemeClr val="bg2"/>
                </a:solidFill>
              </a:rPr>
              <a:t> running an E-Bay   </a:t>
            </a:r>
          </a:p>
          <a:p>
            <a:pPr algn="ctr"/>
            <a:r>
              <a:rPr lang="en-US" sz="3600" dirty="0" smtClean="0">
                <a:solidFill>
                  <a:schemeClr val="bg2"/>
                </a:solidFill>
              </a:rPr>
              <a:t>business at work. </a:t>
            </a:r>
          </a:p>
          <a:p>
            <a:pPr algn="ctr"/>
            <a:endParaRPr lang="en-US" sz="3600" dirty="0"/>
          </a:p>
          <a:p>
            <a:pPr algn="ctr"/>
            <a:endParaRPr lang="en-US" sz="3600" dirty="0"/>
          </a:p>
          <a:p>
            <a:pPr algn="ctr"/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2112281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05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Retaliation - 7</a:t>
            </a:r>
            <a:endParaRPr lang="en-US" dirty="0" smtClean="0"/>
          </a:p>
        </p:txBody>
      </p:sp>
      <p:sp>
        <p:nvSpPr>
          <p:cNvPr id="18435" name="Oval 2051"/>
          <p:cNvSpPr>
            <a:spLocks noChangeArrowheads="1"/>
          </p:cNvSpPr>
          <p:nvPr/>
        </p:nvSpPr>
        <p:spPr bwMode="auto">
          <a:xfrm>
            <a:off x="1295400" y="1981200"/>
            <a:ext cx="6781800" cy="4114800"/>
          </a:xfrm>
          <a:prstGeom prst="ellipse">
            <a:avLst/>
          </a:prstGeom>
          <a:solidFill>
            <a:srgbClr val="FFFF00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en-US" sz="3600" dirty="0"/>
          </a:p>
          <a:p>
            <a:pPr algn="ctr"/>
            <a:endParaRPr lang="en-US" sz="3600" dirty="0" smtClean="0">
              <a:solidFill>
                <a:schemeClr val="bg2"/>
              </a:solidFill>
            </a:endParaRPr>
          </a:p>
          <a:p>
            <a:pPr algn="ctr"/>
            <a:endParaRPr lang="en-US" sz="3600" dirty="0" smtClean="0">
              <a:solidFill>
                <a:schemeClr val="bg2"/>
              </a:solidFill>
            </a:endParaRPr>
          </a:p>
          <a:p>
            <a:pPr algn="ctr"/>
            <a:r>
              <a:rPr lang="en-US" sz="3600" b="1" dirty="0" smtClean="0">
                <a:solidFill>
                  <a:schemeClr val="bg2"/>
                </a:solidFill>
              </a:rPr>
              <a:t>Is Ann still protected</a:t>
            </a:r>
          </a:p>
          <a:p>
            <a:pPr algn="ctr"/>
            <a:r>
              <a:rPr lang="en-US" sz="3600" b="1" dirty="0" smtClean="0">
                <a:solidFill>
                  <a:schemeClr val="bg2"/>
                </a:solidFill>
              </a:rPr>
              <a:t>from retaliation even though </a:t>
            </a:r>
          </a:p>
          <a:p>
            <a:pPr algn="ctr"/>
            <a:r>
              <a:rPr lang="en-US" sz="3600" b="1" dirty="0" smtClean="0">
                <a:solidFill>
                  <a:schemeClr val="bg2"/>
                </a:solidFill>
              </a:rPr>
              <a:t>she was mistaken about</a:t>
            </a:r>
          </a:p>
          <a:p>
            <a:pPr algn="ctr"/>
            <a:r>
              <a:rPr lang="en-US" sz="3600" b="1" dirty="0" smtClean="0">
                <a:solidFill>
                  <a:schemeClr val="bg2"/>
                </a:solidFill>
              </a:rPr>
              <a:t>an Ethics Code violation?  </a:t>
            </a:r>
          </a:p>
          <a:p>
            <a:pPr algn="ctr"/>
            <a:endParaRPr lang="en-US" sz="3600" dirty="0"/>
          </a:p>
          <a:p>
            <a:pPr algn="ctr"/>
            <a:endParaRPr lang="en-US" sz="3600" dirty="0"/>
          </a:p>
          <a:p>
            <a:pPr algn="ctr"/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2911162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05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Retaliation - </a:t>
            </a:r>
            <a:endParaRPr lang="en-US" dirty="0" smtClean="0"/>
          </a:p>
        </p:txBody>
      </p:sp>
      <p:sp>
        <p:nvSpPr>
          <p:cNvPr id="18435" name="Oval 2051"/>
          <p:cNvSpPr>
            <a:spLocks noChangeArrowheads="1"/>
          </p:cNvSpPr>
          <p:nvPr/>
        </p:nvSpPr>
        <p:spPr bwMode="auto">
          <a:xfrm>
            <a:off x="1295400" y="1981200"/>
            <a:ext cx="6781800" cy="4114800"/>
          </a:xfrm>
          <a:prstGeom prst="ellipse">
            <a:avLst/>
          </a:prstGeom>
          <a:solidFill>
            <a:srgbClr val="FFFF00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en-US" sz="3600" dirty="0" smtClean="0"/>
          </a:p>
          <a:p>
            <a:pPr algn="ctr"/>
            <a:r>
              <a:rPr lang="en-US" sz="3600" b="1" dirty="0" smtClean="0"/>
              <a:t>A few weeks later, </a:t>
            </a:r>
          </a:p>
          <a:p>
            <a:pPr algn="ctr"/>
            <a:r>
              <a:rPr lang="en-US" sz="3600" b="1" dirty="0" smtClean="0"/>
              <a:t>Ann’s supervisor gives her a </a:t>
            </a:r>
          </a:p>
          <a:p>
            <a:pPr algn="ctr"/>
            <a:r>
              <a:rPr lang="en-US" sz="3600" b="1" dirty="0" smtClean="0"/>
              <a:t>negative performance evaluation.</a:t>
            </a:r>
          </a:p>
          <a:p>
            <a:pPr algn="ctr"/>
            <a:endParaRPr lang="en-US" sz="3600" dirty="0"/>
          </a:p>
          <a:p>
            <a:pPr algn="ctr"/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2576108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05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Retaliation - 7</a:t>
            </a:r>
            <a:endParaRPr lang="en-US" dirty="0" smtClean="0"/>
          </a:p>
        </p:txBody>
      </p:sp>
      <p:sp>
        <p:nvSpPr>
          <p:cNvPr id="18435" name="Oval 2051"/>
          <p:cNvSpPr>
            <a:spLocks noChangeArrowheads="1"/>
          </p:cNvSpPr>
          <p:nvPr/>
        </p:nvSpPr>
        <p:spPr bwMode="auto">
          <a:xfrm>
            <a:off x="1295400" y="1981200"/>
            <a:ext cx="6781800" cy="4114800"/>
          </a:xfrm>
          <a:prstGeom prst="ellipse">
            <a:avLst/>
          </a:prstGeom>
          <a:solidFill>
            <a:srgbClr val="FFFF00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en-US" sz="3600" dirty="0" smtClean="0"/>
          </a:p>
          <a:p>
            <a:pPr algn="ctr"/>
            <a:endParaRPr lang="en-US" sz="3600" dirty="0"/>
          </a:p>
          <a:p>
            <a:pPr algn="ctr"/>
            <a:endParaRPr lang="en-US" sz="3600" dirty="0" smtClean="0"/>
          </a:p>
          <a:p>
            <a:pPr algn="ctr"/>
            <a:r>
              <a:rPr lang="en-US" sz="3600" b="1" dirty="0" smtClean="0"/>
              <a:t>Is that retaliation?</a:t>
            </a:r>
            <a:endParaRPr lang="en-US" sz="3600" b="1" dirty="0"/>
          </a:p>
          <a:p>
            <a:pPr algn="ctr"/>
            <a:r>
              <a:rPr lang="en-US" sz="3600" b="1" dirty="0" smtClean="0"/>
              <a:t>What do we need to </a:t>
            </a:r>
          </a:p>
          <a:p>
            <a:pPr algn="ctr"/>
            <a:r>
              <a:rPr lang="en-US" sz="3600" b="1" dirty="0" smtClean="0"/>
              <a:t>know to decide if it was</a:t>
            </a:r>
          </a:p>
          <a:p>
            <a:pPr algn="ctr"/>
            <a:r>
              <a:rPr lang="en-US" sz="3600" b="1" dirty="0" smtClean="0"/>
              <a:t>retaliation or not? </a:t>
            </a:r>
            <a:endParaRPr lang="en-US" sz="3600" b="1" dirty="0"/>
          </a:p>
          <a:p>
            <a:pPr algn="ctr"/>
            <a:endParaRPr lang="en-US" sz="3600" dirty="0" smtClean="0"/>
          </a:p>
          <a:p>
            <a:pPr algn="ctr"/>
            <a:endParaRPr lang="en-US" sz="3600" dirty="0"/>
          </a:p>
          <a:p>
            <a:pPr algn="ctr"/>
            <a:endParaRPr lang="en-US" sz="3600" dirty="0"/>
          </a:p>
          <a:p>
            <a:pPr algn="ctr"/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394143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05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Retaliation - </a:t>
            </a:r>
            <a:endParaRPr lang="en-US" dirty="0" smtClean="0"/>
          </a:p>
        </p:txBody>
      </p:sp>
      <p:sp>
        <p:nvSpPr>
          <p:cNvPr id="18435" name="Oval 2051"/>
          <p:cNvSpPr>
            <a:spLocks noChangeArrowheads="1"/>
          </p:cNvSpPr>
          <p:nvPr/>
        </p:nvSpPr>
        <p:spPr bwMode="auto">
          <a:xfrm>
            <a:off x="1295400" y="1981200"/>
            <a:ext cx="6781800" cy="4114800"/>
          </a:xfrm>
          <a:prstGeom prst="ellipse">
            <a:avLst/>
          </a:prstGeom>
          <a:solidFill>
            <a:srgbClr val="FFFF00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en-US" sz="3600" b="1" dirty="0" smtClean="0"/>
          </a:p>
          <a:p>
            <a:pPr algn="ctr"/>
            <a:r>
              <a:rPr lang="en-US" sz="3600" b="1" dirty="0" smtClean="0"/>
              <a:t>If the SEEC investigates </a:t>
            </a:r>
          </a:p>
          <a:p>
            <a:pPr algn="ctr"/>
            <a:r>
              <a:rPr lang="en-US" sz="3600" b="1" dirty="0" smtClean="0"/>
              <a:t>and finds retaliation,</a:t>
            </a:r>
          </a:p>
          <a:p>
            <a:pPr algn="ctr"/>
            <a:r>
              <a:rPr lang="en-US" sz="3600" b="1" dirty="0" smtClean="0"/>
              <a:t>they can ask the </a:t>
            </a:r>
          </a:p>
          <a:p>
            <a:pPr algn="ctr"/>
            <a:r>
              <a:rPr lang="en-US" sz="3600" b="1" dirty="0" smtClean="0"/>
              <a:t>Hearing Examiner </a:t>
            </a:r>
          </a:p>
          <a:p>
            <a:pPr algn="ctr"/>
            <a:r>
              <a:rPr lang="en-US" sz="3600" b="1" dirty="0" smtClean="0"/>
              <a:t>to order the dept. </a:t>
            </a:r>
          </a:p>
          <a:p>
            <a:pPr algn="ctr"/>
            <a:r>
              <a:rPr lang="en-US" sz="3600" b="1" dirty="0" smtClean="0"/>
              <a:t>to correct it. </a:t>
            </a:r>
          </a:p>
          <a:p>
            <a:pPr algn="ctr"/>
            <a:endParaRPr lang="en-US" sz="3600" b="1" dirty="0" smtClean="0"/>
          </a:p>
        </p:txBody>
      </p:sp>
    </p:spTree>
    <p:extLst>
      <p:ext uri="{BB962C8B-B14F-4D97-AF65-F5344CB8AC3E}">
        <p14:creationId xmlns:p14="http://schemas.microsoft.com/office/powerpoint/2010/main" val="885325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050"/>
          <p:cNvSpPr>
            <a:spLocks noGrp="1" noChangeArrowheads="1"/>
          </p:cNvSpPr>
          <p:nvPr>
            <p:ph type="title"/>
          </p:nvPr>
        </p:nvSpPr>
        <p:spPr>
          <a:xfrm>
            <a:off x="762000" y="609600"/>
            <a:ext cx="7772400" cy="1143000"/>
          </a:xfrm>
        </p:spPr>
        <p:txBody>
          <a:bodyPr/>
          <a:lstStyle/>
          <a:p>
            <a:r>
              <a:rPr lang="en-US" sz="4000" dirty="0" smtClean="0"/>
              <a:t>Retaliation – 7 </a:t>
            </a:r>
            <a:endParaRPr lang="en-US" dirty="0" smtClean="0"/>
          </a:p>
        </p:txBody>
      </p:sp>
      <p:sp>
        <p:nvSpPr>
          <p:cNvPr id="18435" name="Oval 2051"/>
          <p:cNvSpPr>
            <a:spLocks noChangeArrowheads="1"/>
          </p:cNvSpPr>
          <p:nvPr/>
        </p:nvSpPr>
        <p:spPr bwMode="auto">
          <a:xfrm>
            <a:off x="1295400" y="1981200"/>
            <a:ext cx="6781800" cy="4114800"/>
          </a:xfrm>
          <a:prstGeom prst="ellipse">
            <a:avLst/>
          </a:prstGeom>
          <a:solidFill>
            <a:srgbClr val="FFFF00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 sz="3200" b="1" dirty="0" smtClean="0"/>
              <a:t>If</a:t>
            </a:r>
          </a:p>
          <a:p>
            <a:pPr algn="ctr"/>
            <a:r>
              <a:rPr lang="en-US" sz="3200" b="1" dirty="0" smtClean="0"/>
              <a:t>the Hearing Examiner </a:t>
            </a:r>
          </a:p>
          <a:p>
            <a:pPr algn="ctr"/>
            <a:r>
              <a:rPr lang="en-US" sz="3200" b="1" dirty="0" smtClean="0"/>
              <a:t>finds retaliation, </a:t>
            </a:r>
          </a:p>
          <a:p>
            <a:pPr algn="ctr"/>
            <a:r>
              <a:rPr lang="en-US" sz="3200" b="1" dirty="0" smtClean="0"/>
              <a:t>what can she do about it?</a:t>
            </a:r>
          </a:p>
          <a:p>
            <a:pPr algn="ctr"/>
            <a:r>
              <a:rPr lang="en-US" sz="3200" b="1" dirty="0"/>
              <a:t>Remove a bad eval.?</a:t>
            </a:r>
          </a:p>
          <a:p>
            <a:pPr algn="ctr"/>
            <a:r>
              <a:rPr lang="en-US" sz="3200" b="1" dirty="0" smtClean="0"/>
              <a:t>Order reinstatement? Back pay? </a:t>
            </a:r>
          </a:p>
          <a:p>
            <a:pPr algn="ctr"/>
            <a:r>
              <a:rPr lang="en-US" sz="3200" b="1" dirty="0" smtClean="0"/>
              <a:t>The next promotion?</a:t>
            </a:r>
          </a:p>
        </p:txBody>
      </p:sp>
    </p:spTree>
    <p:extLst>
      <p:ext uri="{BB962C8B-B14F-4D97-AF65-F5344CB8AC3E}">
        <p14:creationId xmlns:p14="http://schemas.microsoft.com/office/powerpoint/2010/main" val="1540140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05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POST GAME WRAPUP</a:t>
            </a:r>
            <a:endParaRPr lang="en-US" dirty="0" smtClean="0"/>
          </a:p>
        </p:txBody>
      </p:sp>
      <p:sp>
        <p:nvSpPr>
          <p:cNvPr id="18435" name="Oval 2051"/>
          <p:cNvSpPr>
            <a:spLocks noChangeArrowheads="1"/>
          </p:cNvSpPr>
          <p:nvPr/>
        </p:nvSpPr>
        <p:spPr bwMode="auto">
          <a:xfrm>
            <a:off x="1295400" y="1981200"/>
            <a:ext cx="6781800" cy="4114800"/>
          </a:xfrm>
          <a:prstGeom prst="ellipse">
            <a:avLst/>
          </a:prstGeom>
          <a:solidFill>
            <a:srgbClr val="FF00FF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 sz="3600" dirty="0" smtClean="0"/>
              <a:t>What should I do if I have</a:t>
            </a:r>
          </a:p>
          <a:p>
            <a:pPr algn="ctr"/>
            <a:r>
              <a:rPr lang="en-US" sz="3600" dirty="0" smtClean="0"/>
              <a:t> a question about </a:t>
            </a:r>
          </a:p>
          <a:p>
            <a:pPr algn="ctr"/>
            <a:r>
              <a:rPr lang="en-US" sz="3600" dirty="0" smtClean="0"/>
              <a:t>the Ethics Code or </a:t>
            </a:r>
          </a:p>
          <a:p>
            <a:pPr algn="ctr"/>
            <a:r>
              <a:rPr lang="en-US" sz="3600" dirty="0" smtClean="0"/>
              <a:t>Whistleblower Code?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POST GAME WRAPUP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FF66FF"/>
          </a:solidFill>
        </p:spPr>
        <p:txBody>
          <a:bodyPr/>
          <a:lstStyle/>
          <a:p>
            <a:r>
              <a:rPr lang="en-US" sz="4800" dirty="0" smtClean="0">
                <a:solidFill>
                  <a:schemeClr val="bg2"/>
                </a:solidFill>
              </a:rPr>
              <a:t>If I ask the SEEC for advice, can they later decide I violated the Code even if I followed their advice?</a:t>
            </a:r>
            <a:endParaRPr lang="en-US" sz="48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627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C:\Users\mayom1\Desktop\get-out-of-jail-free-card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4125" y="2536825"/>
            <a:ext cx="4124325" cy="2381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569948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81000"/>
            <a:ext cx="8001000" cy="1905000"/>
          </a:xfrm>
          <a:solidFill>
            <a:srgbClr val="FF0000"/>
          </a:solidFill>
        </p:spPr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chemeClr val="bg2"/>
                </a:solidFill>
              </a:rPr>
              <a:t>How </a:t>
            </a:r>
            <a:r>
              <a:rPr lang="en-US" dirty="0">
                <a:solidFill>
                  <a:schemeClr val="bg2"/>
                </a:solidFill>
              </a:rPr>
              <a:t>many US workers say they have observed </a:t>
            </a:r>
            <a:r>
              <a:rPr lang="en-US" dirty="0" smtClean="0">
                <a:solidFill>
                  <a:schemeClr val="bg2"/>
                </a:solidFill>
              </a:rPr>
              <a:t>workplace </a:t>
            </a:r>
            <a:r>
              <a:rPr lang="en-US" dirty="0">
                <a:solidFill>
                  <a:schemeClr val="bg2"/>
                </a:solidFill>
              </a:rPr>
              <a:t>misconduct</a:t>
            </a:r>
            <a:r>
              <a:rPr lang="en-US" dirty="0" smtClean="0">
                <a:solidFill>
                  <a:schemeClr val="bg2"/>
                </a:solidFill>
              </a:rPr>
              <a:t>?  (30)</a:t>
            </a:r>
            <a:r>
              <a:rPr lang="en-US" dirty="0">
                <a:solidFill>
                  <a:schemeClr val="bg2"/>
                </a:solidFill>
              </a:rPr>
              <a:t/>
            </a:r>
            <a:br>
              <a:rPr lang="en-US" dirty="0">
                <a:solidFill>
                  <a:schemeClr val="bg2"/>
                </a:solidFill>
              </a:rPr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590800"/>
            <a:ext cx="7772400" cy="4419600"/>
          </a:xfrm>
          <a:solidFill>
            <a:srgbClr val="FFFF00"/>
          </a:solidFill>
        </p:spPr>
        <p:txBody>
          <a:bodyPr/>
          <a:lstStyle/>
          <a:p>
            <a:pPr marL="742950" indent="-742950">
              <a:buAutoNum type="alphaUcPeriod"/>
            </a:pPr>
            <a:r>
              <a:rPr lang="en-US" sz="3600" dirty="0" smtClean="0">
                <a:solidFill>
                  <a:schemeClr val="bg2"/>
                </a:solidFill>
              </a:rPr>
              <a:t>About two-thirds.</a:t>
            </a:r>
          </a:p>
          <a:p>
            <a:pPr marL="742950" indent="-742950">
              <a:buAutoNum type="alphaUcPeriod"/>
            </a:pPr>
            <a:r>
              <a:rPr lang="en-US" sz="3600" dirty="0" smtClean="0">
                <a:solidFill>
                  <a:schemeClr val="bg2"/>
                </a:solidFill>
              </a:rPr>
              <a:t>About one-half.</a:t>
            </a:r>
          </a:p>
          <a:p>
            <a:pPr marL="742950" indent="-742950">
              <a:buAutoNum type="alphaUcPeriod"/>
            </a:pPr>
            <a:r>
              <a:rPr lang="en-US" sz="3600" dirty="0" smtClean="0">
                <a:solidFill>
                  <a:schemeClr val="bg2"/>
                </a:solidFill>
              </a:rPr>
              <a:t>About one-fourth.</a:t>
            </a:r>
          </a:p>
          <a:p>
            <a:pPr marL="742950" indent="-742950">
              <a:buAutoNum type="alphaUcPeriod"/>
            </a:pPr>
            <a:r>
              <a:rPr lang="en-US" sz="3600" dirty="0" smtClean="0">
                <a:solidFill>
                  <a:schemeClr val="bg2"/>
                </a:solidFill>
              </a:rPr>
              <a:t>About one-tenth</a:t>
            </a:r>
            <a:r>
              <a:rPr lang="en-US" sz="4000" dirty="0" smtClean="0">
                <a:solidFill>
                  <a:schemeClr val="bg2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24292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609600"/>
            <a:ext cx="7772400" cy="1143000"/>
          </a:xfrm>
        </p:spPr>
        <p:txBody>
          <a:bodyPr/>
          <a:lstStyle/>
          <a:p>
            <a:r>
              <a:rPr lang="en-US" sz="4000" dirty="0" smtClean="0"/>
              <a:t>POST GAME WRAPUP</a:t>
            </a:r>
            <a:r>
              <a:rPr lang="en-US" dirty="0" smtClean="0"/>
              <a:t> </a:t>
            </a:r>
          </a:p>
        </p:txBody>
      </p:sp>
      <p:sp>
        <p:nvSpPr>
          <p:cNvPr id="21507" name="Oval 3"/>
          <p:cNvSpPr>
            <a:spLocks noChangeArrowheads="1"/>
          </p:cNvSpPr>
          <p:nvPr/>
        </p:nvSpPr>
        <p:spPr bwMode="auto">
          <a:xfrm>
            <a:off x="990600" y="1981200"/>
            <a:ext cx="7467600" cy="3962400"/>
          </a:xfrm>
          <a:prstGeom prst="ellipse">
            <a:avLst/>
          </a:prstGeom>
          <a:solidFill>
            <a:srgbClr val="FF00FF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 sz="3600" dirty="0" smtClean="0">
                <a:solidFill>
                  <a:schemeClr val="bg2"/>
                </a:solidFill>
              </a:rPr>
              <a:t>Can the Ethics Commission </a:t>
            </a:r>
            <a:r>
              <a:rPr lang="en-US" sz="3600" u="sng" dirty="0" smtClean="0">
                <a:solidFill>
                  <a:schemeClr val="bg2"/>
                </a:solidFill>
              </a:rPr>
              <a:t>fire</a:t>
            </a:r>
            <a:r>
              <a:rPr lang="en-US" sz="3600" dirty="0" smtClean="0">
                <a:solidFill>
                  <a:schemeClr val="bg2"/>
                </a:solidFill>
              </a:rPr>
              <a:t> </a:t>
            </a:r>
          </a:p>
          <a:p>
            <a:pPr algn="ctr"/>
            <a:r>
              <a:rPr lang="en-US" sz="3600" dirty="0" smtClean="0">
                <a:solidFill>
                  <a:schemeClr val="bg2"/>
                </a:solidFill>
              </a:rPr>
              <a:t>someone who violates</a:t>
            </a:r>
          </a:p>
          <a:p>
            <a:pPr algn="ctr"/>
            <a:r>
              <a:rPr lang="en-US" sz="3600" dirty="0" smtClean="0">
                <a:solidFill>
                  <a:schemeClr val="bg2"/>
                </a:solidFill>
              </a:rPr>
              <a:t> the Ethics Code?</a:t>
            </a:r>
          </a:p>
          <a:p>
            <a:pPr algn="ctr"/>
            <a:r>
              <a:rPr lang="en-US" sz="3600" dirty="0" smtClean="0">
                <a:solidFill>
                  <a:schemeClr val="bg2"/>
                </a:solidFill>
              </a:rPr>
              <a:t>Retaliates against a Whistleblower? </a:t>
            </a:r>
          </a:p>
          <a:p>
            <a:pPr algn="ctr"/>
            <a:r>
              <a:rPr lang="en-US" sz="3600" dirty="0" smtClean="0">
                <a:solidFill>
                  <a:schemeClr val="bg2"/>
                </a:solidFill>
              </a:rPr>
              <a:t>Can they </a:t>
            </a:r>
            <a:r>
              <a:rPr lang="en-US" sz="3600" u="sng" dirty="0" smtClean="0">
                <a:solidFill>
                  <a:schemeClr val="bg2"/>
                </a:solidFill>
              </a:rPr>
              <a:t>fine</a:t>
            </a:r>
            <a:r>
              <a:rPr lang="en-US" sz="3600" dirty="0" smtClean="0">
                <a:solidFill>
                  <a:schemeClr val="bg2"/>
                </a:solidFill>
              </a:rPr>
              <a:t> a violator?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rot="20477042">
            <a:off x="66695" y="2967335"/>
            <a:ext cx="9010624" cy="92333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When in Doubt</a:t>
            </a:r>
            <a:r>
              <a:rPr lang="is-I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…. </a:t>
            </a:r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G</a:t>
            </a:r>
            <a:r>
              <a:rPr lang="is-I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ive a Shout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5821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772400" cy="1447800"/>
          </a:xfrm>
          <a:solidFill>
            <a:srgbClr val="FF0000"/>
          </a:solidFill>
        </p:spPr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chemeClr val="bg2"/>
                </a:solidFill>
              </a:rPr>
              <a:t>Of </a:t>
            </a:r>
            <a:r>
              <a:rPr lang="en-US" dirty="0">
                <a:solidFill>
                  <a:schemeClr val="bg2"/>
                </a:solidFill>
              </a:rPr>
              <a:t>those, how many </a:t>
            </a:r>
            <a:r>
              <a:rPr lang="en-US" dirty="0" smtClean="0">
                <a:solidFill>
                  <a:schemeClr val="bg2"/>
                </a:solidFill>
              </a:rPr>
              <a:t/>
            </a:r>
            <a:br>
              <a:rPr lang="en-US" dirty="0" smtClean="0">
                <a:solidFill>
                  <a:schemeClr val="bg2"/>
                </a:solidFill>
              </a:rPr>
            </a:br>
            <a:r>
              <a:rPr lang="en-US" dirty="0" smtClean="0">
                <a:solidFill>
                  <a:schemeClr val="bg2"/>
                </a:solidFill>
              </a:rPr>
              <a:t>SAY THEY reported </a:t>
            </a:r>
            <a:r>
              <a:rPr lang="en-US" dirty="0">
                <a:solidFill>
                  <a:schemeClr val="bg2"/>
                </a:solidFill>
              </a:rPr>
              <a:t>it? </a:t>
            </a:r>
            <a:r>
              <a:rPr lang="en-US" dirty="0" smtClean="0">
                <a:solidFill>
                  <a:schemeClr val="bg2"/>
                </a:solidFill>
              </a:rPr>
              <a:t>(30)</a:t>
            </a:r>
            <a:r>
              <a:rPr lang="en-US" dirty="0">
                <a:solidFill>
                  <a:schemeClr val="bg2"/>
                </a:solidFill>
              </a:rPr>
              <a:t/>
            </a:r>
            <a:br>
              <a:rPr lang="en-US" dirty="0">
                <a:solidFill>
                  <a:schemeClr val="bg2"/>
                </a:solidFill>
              </a:rPr>
            </a:br>
            <a:r>
              <a:rPr lang="en-US" dirty="0" smtClean="0"/>
              <a:t>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05000"/>
            <a:ext cx="7772400" cy="4419600"/>
          </a:xfrm>
          <a:solidFill>
            <a:srgbClr val="FFFF00"/>
          </a:solidFill>
        </p:spPr>
        <p:txBody>
          <a:bodyPr/>
          <a:lstStyle/>
          <a:p>
            <a:pPr marL="742950" indent="-742950">
              <a:buAutoNum type="alphaUcPeriod"/>
            </a:pPr>
            <a:r>
              <a:rPr lang="en-US" sz="4000" dirty="0" smtClean="0">
                <a:solidFill>
                  <a:schemeClr val="bg2"/>
                </a:solidFill>
              </a:rPr>
              <a:t>About two-thirds.</a:t>
            </a:r>
          </a:p>
          <a:p>
            <a:pPr marL="742950" indent="-742950">
              <a:buAutoNum type="alphaUcPeriod"/>
            </a:pPr>
            <a:r>
              <a:rPr lang="en-US" sz="4000" dirty="0" smtClean="0">
                <a:solidFill>
                  <a:schemeClr val="bg2"/>
                </a:solidFill>
              </a:rPr>
              <a:t>About one-half.</a:t>
            </a:r>
          </a:p>
          <a:p>
            <a:pPr marL="742950" indent="-742950">
              <a:buAutoNum type="alphaUcPeriod"/>
            </a:pPr>
            <a:r>
              <a:rPr lang="en-US" sz="4000" dirty="0" smtClean="0">
                <a:solidFill>
                  <a:schemeClr val="bg2"/>
                </a:solidFill>
              </a:rPr>
              <a:t>About one-fourth.</a:t>
            </a:r>
          </a:p>
          <a:p>
            <a:pPr marL="742950" indent="-742950">
              <a:buAutoNum type="alphaUcPeriod"/>
            </a:pPr>
            <a:r>
              <a:rPr lang="en-US" sz="4000" dirty="0" smtClean="0">
                <a:solidFill>
                  <a:schemeClr val="bg2"/>
                </a:solidFill>
              </a:rPr>
              <a:t>About one-tenth.</a:t>
            </a:r>
          </a:p>
        </p:txBody>
      </p:sp>
    </p:spTree>
    <p:extLst>
      <p:ext uri="{BB962C8B-B14F-4D97-AF65-F5344CB8AC3E}">
        <p14:creationId xmlns:p14="http://schemas.microsoft.com/office/powerpoint/2010/main" val="1964526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772400" cy="1447800"/>
          </a:xfrm>
          <a:solidFill>
            <a:srgbClr val="FF0000"/>
          </a:solidFill>
        </p:spPr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REASONS FOR NOT REPORTING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05000"/>
            <a:ext cx="7772400" cy="4419600"/>
          </a:xfrm>
          <a:solidFill>
            <a:srgbClr val="FFFF00"/>
          </a:solidFill>
        </p:spPr>
        <p:txBody>
          <a:bodyPr/>
          <a:lstStyle/>
          <a:p>
            <a:pPr marL="0" indent="0" algn="ctr">
              <a:buNone/>
            </a:pPr>
            <a:r>
              <a:rPr lang="en-US" sz="6000" dirty="0" smtClean="0">
                <a:solidFill>
                  <a:schemeClr val="bg2"/>
                </a:solidFill>
              </a:rPr>
              <a:t>Why would an employee </a:t>
            </a:r>
          </a:p>
          <a:p>
            <a:pPr marL="0" indent="0" algn="ctr">
              <a:buNone/>
            </a:pPr>
            <a:r>
              <a:rPr lang="en-US" sz="6000" u="sng" dirty="0" smtClean="0">
                <a:solidFill>
                  <a:schemeClr val="bg2"/>
                </a:solidFill>
              </a:rPr>
              <a:t>not</a:t>
            </a:r>
            <a:r>
              <a:rPr lang="en-US" sz="6000" dirty="0" smtClean="0">
                <a:solidFill>
                  <a:schemeClr val="bg2"/>
                </a:solidFill>
              </a:rPr>
              <a:t> report misconduct?  </a:t>
            </a:r>
          </a:p>
          <a:p>
            <a:pPr marL="742950" indent="-742950" algn="ctr">
              <a:buAutoNum type="alphaUcPeriod"/>
            </a:pPr>
            <a:endParaRPr lang="en-US" sz="6000" dirty="0" smtClean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8311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772400" cy="1447800"/>
          </a:xfrm>
          <a:solidFill>
            <a:srgbClr val="FF0000"/>
          </a:solidFill>
        </p:spPr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Reasons for NOT Reporting </a:t>
            </a:r>
            <a:br>
              <a:rPr lang="en-US" dirty="0" smtClean="0"/>
            </a:br>
            <a:r>
              <a:rPr lang="en-US" dirty="0" smtClean="0"/>
              <a:t>(10 each)</a:t>
            </a:r>
            <a:r>
              <a:rPr lang="en-US" sz="4000" dirty="0">
                <a:solidFill>
                  <a:schemeClr val="bg2"/>
                </a:solidFill>
              </a:rPr>
              <a:t/>
            </a:r>
            <a:br>
              <a:rPr lang="en-US" sz="4000" dirty="0">
                <a:solidFill>
                  <a:schemeClr val="bg2"/>
                </a:solidFill>
              </a:rPr>
            </a:b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05000"/>
            <a:ext cx="7772400" cy="4419600"/>
          </a:xfrm>
          <a:solidFill>
            <a:srgbClr val="FFFF00"/>
          </a:solidFill>
        </p:spPr>
        <p:txBody>
          <a:bodyPr/>
          <a:lstStyle/>
          <a:p>
            <a:pPr marL="0" indent="0">
              <a:buNone/>
            </a:pPr>
            <a:r>
              <a:rPr lang="en-US" sz="4000" dirty="0" smtClean="0">
                <a:solidFill>
                  <a:schemeClr val="bg2"/>
                </a:solidFill>
              </a:rPr>
              <a:t>A.  	Nothing will be done.	</a:t>
            </a:r>
          </a:p>
          <a:p>
            <a:pPr marL="0" indent="0">
              <a:buNone/>
            </a:pPr>
            <a:r>
              <a:rPr lang="en-US" sz="4000" dirty="0" smtClean="0">
                <a:solidFill>
                  <a:schemeClr val="bg2"/>
                </a:solidFill>
              </a:rPr>
              <a:t>B.	Fear retaliation.			</a:t>
            </a:r>
          </a:p>
          <a:p>
            <a:pPr marL="0" indent="0">
              <a:buNone/>
            </a:pPr>
            <a:r>
              <a:rPr lang="en-US" sz="4000" dirty="0" smtClean="0">
                <a:solidFill>
                  <a:schemeClr val="bg2"/>
                </a:solidFill>
              </a:rPr>
              <a:t>C.	Fear being identified.		</a:t>
            </a:r>
          </a:p>
          <a:p>
            <a:pPr marL="0" indent="0">
              <a:buNone/>
            </a:pPr>
            <a:r>
              <a:rPr lang="en-US" sz="4000" dirty="0" smtClean="0">
                <a:solidFill>
                  <a:schemeClr val="bg2"/>
                </a:solidFill>
              </a:rPr>
              <a:t>D.	Someone else will report.	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bg2"/>
                </a:solidFill>
              </a:rPr>
              <a:t>(More than one response allowed) </a:t>
            </a:r>
          </a:p>
        </p:txBody>
      </p:sp>
    </p:spTree>
    <p:extLst>
      <p:ext uri="{BB962C8B-B14F-4D97-AF65-F5344CB8AC3E}">
        <p14:creationId xmlns:p14="http://schemas.microsoft.com/office/powerpoint/2010/main" val="3365470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772400" cy="1447800"/>
          </a:xfrm>
          <a:solidFill>
            <a:srgbClr val="FF0000"/>
          </a:solidFill>
        </p:spPr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Reasons for NOT Reporting</a:t>
            </a:r>
            <a:r>
              <a:rPr lang="en-US" sz="4000" dirty="0">
                <a:solidFill>
                  <a:schemeClr val="bg2"/>
                </a:solidFill>
              </a:rPr>
              <a:t/>
            </a:r>
            <a:br>
              <a:rPr lang="en-US" sz="4000" dirty="0">
                <a:solidFill>
                  <a:schemeClr val="bg2"/>
                </a:solidFill>
              </a:rPr>
            </a:b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05000"/>
            <a:ext cx="7772400" cy="4419600"/>
          </a:xfrm>
          <a:solidFill>
            <a:srgbClr val="FFFF00"/>
          </a:solidFill>
        </p:spPr>
        <p:txBody>
          <a:bodyPr/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chemeClr val="bg2"/>
                </a:solidFill>
              </a:rPr>
              <a:t>Nothing will be done.       	59 %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chemeClr val="bg2"/>
                </a:solidFill>
              </a:rPr>
              <a:t>Fear retaliation.			46 %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chemeClr val="bg2"/>
                </a:solidFill>
              </a:rPr>
              <a:t>Fear being identified.		39 %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chemeClr val="bg2"/>
                </a:solidFill>
              </a:rPr>
              <a:t>Someone else will report.	24 %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bg2"/>
                </a:solidFill>
              </a:rPr>
              <a:t>(More than one response allowed) </a:t>
            </a:r>
          </a:p>
        </p:txBody>
      </p:sp>
    </p:spTree>
    <p:extLst>
      <p:ext uri="{BB962C8B-B14F-4D97-AF65-F5344CB8AC3E}">
        <p14:creationId xmlns:p14="http://schemas.microsoft.com/office/powerpoint/2010/main" val="293698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772400" cy="1447800"/>
          </a:xfrm>
          <a:solidFill>
            <a:srgbClr val="FF0000"/>
          </a:solidFill>
        </p:spPr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4000" dirty="0">
                <a:solidFill>
                  <a:schemeClr val="bg2"/>
                </a:solidFill>
              </a:rPr>
              <a:t>Of those who did report, how many say they </a:t>
            </a:r>
            <a:r>
              <a:rPr lang="en-US" sz="4000" u="sng" dirty="0" smtClean="0">
                <a:solidFill>
                  <a:schemeClr val="bg2"/>
                </a:solidFill>
              </a:rPr>
              <a:t>DID</a:t>
            </a:r>
            <a:r>
              <a:rPr lang="en-US" sz="4000" dirty="0" smtClean="0">
                <a:solidFill>
                  <a:schemeClr val="bg2"/>
                </a:solidFill>
              </a:rPr>
              <a:t> experience </a:t>
            </a:r>
            <a:r>
              <a:rPr lang="en-US" sz="4000" dirty="0">
                <a:solidFill>
                  <a:schemeClr val="bg2"/>
                </a:solidFill>
              </a:rPr>
              <a:t>retaliation?  </a:t>
            </a:r>
            <a:br>
              <a:rPr lang="en-US" sz="4000" dirty="0">
                <a:solidFill>
                  <a:schemeClr val="bg2"/>
                </a:solidFill>
              </a:rPr>
            </a:b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05000"/>
            <a:ext cx="7772400" cy="4419600"/>
          </a:xfrm>
          <a:solidFill>
            <a:srgbClr val="FFFF00"/>
          </a:solidFill>
        </p:spPr>
        <p:txBody>
          <a:bodyPr/>
          <a:lstStyle/>
          <a:p>
            <a:pPr marL="742950" indent="-742950">
              <a:buAutoNum type="alphaUcPeriod"/>
            </a:pPr>
            <a:r>
              <a:rPr lang="en-US" sz="4000" dirty="0" smtClean="0">
                <a:solidFill>
                  <a:schemeClr val="bg2"/>
                </a:solidFill>
              </a:rPr>
              <a:t>About two-thirds.</a:t>
            </a:r>
          </a:p>
          <a:p>
            <a:pPr marL="742950" indent="-742950">
              <a:buAutoNum type="alphaUcPeriod"/>
            </a:pPr>
            <a:r>
              <a:rPr lang="en-US" sz="4000" dirty="0" smtClean="0">
                <a:solidFill>
                  <a:schemeClr val="bg2"/>
                </a:solidFill>
              </a:rPr>
              <a:t>About one-half.</a:t>
            </a:r>
          </a:p>
          <a:p>
            <a:pPr marL="742950" indent="-742950">
              <a:buAutoNum type="alphaUcPeriod"/>
            </a:pPr>
            <a:r>
              <a:rPr lang="en-US" sz="4000" dirty="0" smtClean="0">
                <a:solidFill>
                  <a:schemeClr val="bg2"/>
                </a:solidFill>
              </a:rPr>
              <a:t>About one-fourth.</a:t>
            </a:r>
          </a:p>
          <a:p>
            <a:pPr marL="742950" indent="-742950">
              <a:buAutoNum type="alphaUcPeriod"/>
            </a:pPr>
            <a:r>
              <a:rPr lang="en-US" sz="4000" dirty="0" smtClean="0">
                <a:solidFill>
                  <a:schemeClr val="bg2"/>
                </a:solidFill>
              </a:rPr>
              <a:t>About one-tenth.</a:t>
            </a:r>
          </a:p>
        </p:txBody>
      </p:sp>
    </p:spTree>
    <p:extLst>
      <p:ext uri="{BB962C8B-B14F-4D97-AF65-F5344CB8AC3E}">
        <p14:creationId xmlns:p14="http://schemas.microsoft.com/office/powerpoint/2010/main" val="2348523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73678"/>
            <a:ext cx="7685408" cy="1662113"/>
          </a:xfrm>
          <a:solidFill>
            <a:srgbClr val="FF0000"/>
          </a:solidFill>
        </p:spPr>
        <p:txBody>
          <a:bodyPr/>
          <a:lstStyle/>
          <a:p>
            <a:r>
              <a:rPr lang="en-US" sz="3600" dirty="0" smtClean="0"/>
              <a:t>Why Would An Employee </a:t>
            </a:r>
            <a:r>
              <a:rPr lang="en-US" sz="3600" u="sng" dirty="0" smtClean="0"/>
              <a:t>Not</a:t>
            </a:r>
            <a:r>
              <a:rPr lang="en-US" sz="3600" dirty="0" smtClean="0"/>
              <a:t> </a:t>
            </a:r>
            <a:br>
              <a:rPr lang="en-US" sz="3600" dirty="0" smtClean="0"/>
            </a:br>
            <a:r>
              <a:rPr lang="en-US" sz="3600" dirty="0" smtClean="0"/>
              <a:t>Report Wrongdoing?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9843" y="2286000"/>
            <a:ext cx="7772400" cy="4419600"/>
          </a:xfrm>
          <a:solidFill>
            <a:srgbClr val="FF0000"/>
          </a:solidFill>
        </p:spPr>
        <p:txBody>
          <a:bodyPr/>
          <a:lstStyle/>
          <a:p>
            <a:pPr marL="0" indent="0">
              <a:buNone/>
            </a:pPr>
            <a:r>
              <a:rPr lang="en-US" sz="4000" dirty="0" smtClean="0">
                <a:solidFill>
                  <a:schemeClr val="bg2"/>
                </a:solidFill>
              </a:rPr>
              <a:t>Any WB law includes two parts:</a:t>
            </a:r>
          </a:p>
          <a:p>
            <a:pPr marL="742950" indent="-742950">
              <a:buAutoNum type="arabicPeriod"/>
            </a:pPr>
            <a:r>
              <a:rPr lang="en-US" sz="4000" dirty="0" smtClean="0">
                <a:solidFill>
                  <a:schemeClr val="bg2"/>
                </a:solidFill>
              </a:rPr>
              <a:t>Report Wrongdoing: </a:t>
            </a:r>
          </a:p>
          <a:p>
            <a:pPr marL="0" indent="0">
              <a:buNone/>
            </a:pPr>
            <a:r>
              <a:rPr lang="en-US" sz="4000" dirty="0">
                <a:solidFill>
                  <a:schemeClr val="bg2"/>
                </a:solidFill>
              </a:rPr>
              <a:t>	</a:t>
            </a:r>
            <a:r>
              <a:rPr lang="en-US" sz="4000" dirty="0" smtClean="0">
                <a:solidFill>
                  <a:schemeClr val="bg2"/>
                </a:solidFill>
              </a:rPr>
              <a:t>See something? Say something!</a:t>
            </a:r>
          </a:p>
          <a:p>
            <a:pPr marL="742950" indent="-742950">
              <a:buAutoNum type="arabicPeriod" startAt="2"/>
            </a:pPr>
            <a:r>
              <a:rPr lang="en-US" sz="4000" dirty="0" smtClean="0">
                <a:solidFill>
                  <a:schemeClr val="bg2"/>
                </a:solidFill>
              </a:rPr>
              <a:t>Retaliation</a:t>
            </a:r>
            <a:r>
              <a:rPr lang="en-US" sz="4000" dirty="0">
                <a:solidFill>
                  <a:schemeClr val="bg2"/>
                </a:solidFill>
              </a:rPr>
              <a:t>: </a:t>
            </a:r>
            <a:endParaRPr lang="en-US" sz="4000" dirty="0" smtClean="0">
              <a:solidFill>
                <a:schemeClr val="bg2"/>
              </a:solidFill>
            </a:endParaRPr>
          </a:p>
          <a:p>
            <a:pPr marL="400050" lvl="1" indent="0">
              <a:buNone/>
            </a:pPr>
            <a:r>
              <a:rPr lang="en-US" sz="3600" dirty="0">
                <a:solidFill>
                  <a:schemeClr val="bg2"/>
                </a:solidFill>
              </a:rPr>
              <a:t>	</a:t>
            </a:r>
            <a:r>
              <a:rPr lang="en-US" sz="3600" dirty="0" smtClean="0">
                <a:solidFill>
                  <a:schemeClr val="bg2"/>
                </a:solidFill>
              </a:rPr>
              <a:t>Avoid it/Correct it.  </a:t>
            </a:r>
            <a:endParaRPr lang="en-US" sz="3600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828800"/>
            <a:ext cx="7648575" cy="490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2050" y="571500"/>
            <a:ext cx="6819900" cy="571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92230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ntemporary">
  <a:themeElements>
    <a:clrScheme name="Contemporary.pot 1">
      <a:dk1>
        <a:srgbClr val="000000"/>
      </a:dk1>
      <a:lt1>
        <a:srgbClr val="FFFFFF"/>
      </a:lt1>
      <a:dk2>
        <a:srgbClr val="0066CC"/>
      </a:dk2>
      <a:lt2>
        <a:srgbClr val="CBCBCB"/>
      </a:lt2>
      <a:accent1>
        <a:srgbClr val="009999"/>
      </a:accent1>
      <a:accent2>
        <a:srgbClr val="FF9933"/>
      </a:accent2>
      <a:accent3>
        <a:srgbClr val="AAB8E2"/>
      </a:accent3>
      <a:accent4>
        <a:srgbClr val="DADADA"/>
      </a:accent4>
      <a:accent5>
        <a:srgbClr val="AACACA"/>
      </a:accent5>
      <a:accent6>
        <a:srgbClr val="E78A2D"/>
      </a:accent6>
      <a:hlink>
        <a:srgbClr val="330099"/>
      </a:hlink>
      <a:folHlink>
        <a:srgbClr val="CBCBCB"/>
      </a:folHlink>
    </a:clrScheme>
    <a:fontScheme name="Contemporary.po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hlink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hlink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Contemporary.pot 1">
        <a:dk1>
          <a:srgbClr val="000000"/>
        </a:dk1>
        <a:lt1>
          <a:srgbClr val="FFFFFF"/>
        </a:lt1>
        <a:dk2>
          <a:srgbClr val="0066CC"/>
        </a:dk2>
        <a:lt2>
          <a:srgbClr val="CBCBCB"/>
        </a:lt2>
        <a:accent1>
          <a:srgbClr val="009999"/>
        </a:accent1>
        <a:accent2>
          <a:srgbClr val="FF9933"/>
        </a:accent2>
        <a:accent3>
          <a:srgbClr val="AAB8E2"/>
        </a:accent3>
        <a:accent4>
          <a:srgbClr val="DADADA"/>
        </a:accent4>
        <a:accent5>
          <a:srgbClr val="AACACA"/>
        </a:accent5>
        <a:accent6>
          <a:srgbClr val="E78A2D"/>
        </a:accent6>
        <a:hlink>
          <a:srgbClr val="330099"/>
        </a:hlink>
        <a:folHlink>
          <a:srgbClr val="CBCBC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ry.pot 2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3366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ADB8FF"/>
        </a:accent5>
        <a:accent6>
          <a:srgbClr val="008A00"/>
        </a:accent6>
        <a:hlink>
          <a:srgbClr val="FF0033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.pot 3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EAEAEA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555555"/>
        </a:accent6>
        <a:hlink>
          <a:srgbClr val="969696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Designs\Contemporary.pot</Template>
  <TotalTime>3522</TotalTime>
  <Words>567</Words>
  <Application>Microsoft Office PowerPoint</Application>
  <PresentationFormat>On-screen Show (4:3)</PresentationFormat>
  <Paragraphs>190</Paragraphs>
  <Slides>31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Contemporary</vt:lpstr>
      <vt:lpstr>   WB </vt:lpstr>
      <vt:lpstr>PowerPoint Presentation</vt:lpstr>
      <vt:lpstr>  How many US workers say they have observed workplace misconduct?  (30)  </vt:lpstr>
      <vt:lpstr>  Of those, how many  SAY THEY reported it? (30)   </vt:lpstr>
      <vt:lpstr> REASONS FOR NOT REPORTING </vt:lpstr>
      <vt:lpstr> Reasons for NOT Reporting  (10 each) </vt:lpstr>
      <vt:lpstr> Reasons for NOT Reporting </vt:lpstr>
      <vt:lpstr> Of those who did report, how many say they DID experience retaliation?   </vt:lpstr>
      <vt:lpstr>Why Would An Employee Not  Report Wrongdoing?</vt:lpstr>
      <vt:lpstr> Two parts of ANY WB Law </vt:lpstr>
      <vt:lpstr>PowerPoint Presentation</vt:lpstr>
      <vt:lpstr>NEW Whistleblower Protection</vt:lpstr>
      <vt:lpstr>    What Is Covered? (3 pts each) Improper Governmental Actions   Whistleblower Code?     (10 EACH)</vt:lpstr>
      <vt:lpstr> Reporting – 7   </vt:lpstr>
      <vt:lpstr> WB – 7 </vt:lpstr>
      <vt:lpstr> WB – 7 </vt:lpstr>
      <vt:lpstr> WB – 7 </vt:lpstr>
      <vt:lpstr>Reporting – 3 each</vt:lpstr>
      <vt:lpstr>Reporting – 7 </vt:lpstr>
      <vt:lpstr>Retaliation – 7</vt:lpstr>
      <vt:lpstr>Retaliation </vt:lpstr>
      <vt:lpstr>Retaliation - 7</vt:lpstr>
      <vt:lpstr>Retaliation - </vt:lpstr>
      <vt:lpstr>Retaliation - 7</vt:lpstr>
      <vt:lpstr>Retaliation - </vt:lpstr>
      <vt:lpstr>Retaliation – 7 </vt:lpstr>
      <vt:lpstr>POST GAME WRAPUP</vt:lpstr>
      <vt:lpstr>POST GAME WRAPUP</vt:lpstr>
      <vt:lpstr>PowerPoint Presentation</vt:lpstr>
      <vt:lpstr>POST GAME WRAPUP </vt:lpstr>
      <vt:lpstr>PowerPoint Presentation</vt:lpstr>
    </vt:vector>
  </TitlesOfParts>
  <Company>City of Seattle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PDA Exemptions</dc:title>
  <dc:creator>Inger Faraz</dc:creator>
  <cp:lastModifiedBy>Mayo, Marc</cp:lastModifiedBy>
  <cp:revision>227</cp:revision>
  <dcterms:created xsi:type="dcterms:W3CDTF">2004-06-08T22:50:00Z</dcterms:created>
  <dcterms:modified xsi:type="dcterms:W3CDTF">2016-03-21T21:46:15Z</dcterms:modified>
</cp:coreProperties>
</file>